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handoutMasterIdLst>
    <p:handoutMasterId r:id="rId11"/>
  </p:handoutMasterIdLst>
  <p:sldIdLst>
    <p:sldId id="258" r:id="rId3"/>
    <p:sldId id="257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960" y="-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43D10C-ADA3-4E95-A687-5B2CDA670956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56BB262B-9986-4748-ADB4-D3D790E07796}">
      <dgm:prSet custT="1"/>
      <dgm:spPr>
        <a:gradFill flip="none" rotWithShape="0">
          <a:gsLst>
            <a:gs pos="0">
              <a:schemeClr val="accent1">
                <a:lumMod val="60000"/>
                <a:lumOff val="40000"/>
                <a:tint val="66000"/>
                <a:satMod val="160000"/>
              </a:schemeClr>
            </a:gs>
            <a:gs pos="50000">
              <a:schemeClr val="accent1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1">
                <a:lumMod val="60000"/>
                <a:lumOff val="40000"/>
                <a:tint val="23500"/>
                <a:satMod val="160000"/>
              </a:schemeClr>
            </a:gs>
          </a:gsLst>
          <a:lin ang="16200000" scaled="1"/>
          <a:tileRect/>
        </a:gradFill>
      </dgm:spPr>
      <dgm:t>
        <a:bodyPr/>
        <a:lstStyle/>
        <a:p>
          <a:pPr rtl="0"/>
          <a:r>
            <a:rPr lang="en-GB" sz="1800" b="1" dirty="0" smtClean="0"/>
            <a:t>1)Global Reach </a:t>
          </a:r>
        </a:p>
        <a:p>
          <a:pPr rtl="0"/>
          <a:r>
            <a:rPr lang="en-GB" sz="1800" b="1" dirty="0" smtClean="0"/>
            <a:t>2)Non "</a:t>
          </a:r>
          <a:r>
            <a:rPr lang="en-GB" sz="1800" b="1" dirty="0" err="1" smtClean="0"/>
            <a:t>DACable</a:t>
          </a:r>
          <a:r>
            <a:rPr lang="en-GB" sz="1800" b="1" dirty="0" smtClean="0"/>
            <a:t>"</a:t>
          </a:r>
        </a:p>
        <a:p>
          <a:pPr rtl="0"/>
          <a:r>
            <a:rPr lang="en-GB" sz="1800" b="1" dirty="0" smtClean="0"/>
            <a:t>3)Mobilised when other EU instruments cannot be made available in response to political crisis or natural disasters (Article 3)</a:t>
          </a:r>
          <a:endParaRPr lang="en-GB" sz="2200" b="1" dirty="0" smtClean="0"/>
        </a:p>
      </dgm:t>
    </dgm:pt>
    <dgm:pt modelId="{9C52F2AD-E325-46B1-9CAC-14F8626AE5C9}" type="parTrans" cxnId="{9864D37C-1711-4A5A-B778-1B4E25BCA639}">
      <dgm:prSet/>
      <dgm:spPr/>
      <dgm:t>
        <a:bodyPr/>
        <a:lstStyle/>
        <a:p>
          <a:endParaRPr lang="en-GB"/>
        </a:p>
      </dgm:t>
    </dgm:pt>
    <dgm:pt modelId="{7E7D3D8C-97A1-4B8D-AD4C-83A38D2F9FD1}" type="sibTrans" cxnId="{9864D37C-1711-4A5A-B778-1B4E25BCA639}">
      <dgm:prSet/>
      <dgm:spPr/>
      <dgm:t>
        <a:bodyPr/>
        <a:lstStyle/>
        <a:p>
          <a:endParaRPr lang="en-GB"/>
        </a:p>
      </dgm:t>
    </dgm:pt>
    <dgm:pt modelId="{80B9EC3B-E542-4F47-A18F-036949D16E0B}">
      <dgm:prSet custT="1"/>
      <dgm:spPr>
        <a:gradFill flip="none" rotWithShape="0">
          <a:gsLst>
            <a:gs pos="0">
              <a:schemeClr val="accent1">
                <a:lumMod val="60000"/>
                <a:lumOff val="40000"/>
                <a:tint val="66000"/>
                <a:satMod val="160000"/>
              </a:schemeClr>
            </a:gs>
            <a:gs pos="50000">
              <a:schemeClr val="accent1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1">
                <a:lumMod val="60000"/>
                <a:lumOff val="40000"/>
                <a:tint val="23500"/>
                <a:satMod val="160000"/>
              </a:schemeClr>
            </a:gs>
          </a:gsLst>
          <a:lin ang="16200000" scaled="1"/>
          <a:tileRect/>
        </a:gradFill>
      </dgm:spPr>
      <dgm:t>
        <a:bodyPr/>
        <a:lstStyle/>
        <a:p>
          <a:pPr rtl="0"/>
          <a:r>
            <a:rPr lang="en-GB" sz="2200" b="1" u="sng" dirty="0" smtClean="0"/>
            <a:t>Areas excluded</a:t>
          </a:r>
          <a:r>
            <a:rPr lang="en-GB" sz="2200" b="1" dirty="0" smtClean="0"/>
            <a:t>:</a:t>
          </a:r>
        </a:p>
        <a:p>
          <a:pPr rtl="0"/>
          <a:r>
            <a:rPr lang="en-GB" sz="1800" b="1" dirty="0" smtClean="0"/>
            <a:t>Humanitarian Aid; Actions of a military nature</a:t>
          </a:r>
          <a:endParaRPr lang="en-GB" sz="1800" dirty="0"/>
        </a:p>
      </dgm:t>
    </dgm:pt>
    <dgm:pt modelId="{CE01A12D-911A-4982-9311-CF927682661C}" type="parTrans" cxnId="{F781138F-8B86-41D1-8E9F-58BCB26BE22D}">
      <dgm:prSet/>
      <dgm:spPr/>
      <dgm:t>
        <a:bodyPr/>
        <a:lstStyle/>
        <a:p>
          <a:endParaRPr lang="en-GB"/>
        </a:p>
      </dgm:t>
    </dgm:pt>
    <dgm:pt modelId="{DEDC7627-F67B-4EC9-81C9-09F83F1311C5}" type="sibTrans" cxnId="{F781138F-8B86-41D1-8E9F-58BCB26BE22D}">
      <dgm:prSet/>
      <dgm:spPr/>
      <dgm:t>
        <a:bodyPr/>
        <a:lstStyle/>
        <a:p>
          <a:endParaRPr lang="en-GB"/>
        </a:p>
      </dgm:t>
    </dgm:pt>
    <dgm:pt modelId="{96E2CC03-7301-4303-9E7A-A8947DBBB0C2}" type="pres">
      <dgm:prSet presAssocID="{2243D10C-ADA3-4E95-A687-5B2CDA67095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56B3623A-096A-4B56-A1F8-0539D347F02B}" type="pres">
      <dgm:prSet presAssocID="{2243D10C-ADA3-4E95-A687-5B2CDA670956}" presName="Name1" presStyleCnt="0"/>
      <dgm:spPr/>
    </dgm:pt>
    <dgm:pt modelId="{B10C2B1A-AF17-4B00-B849-E30558887F96}" type="pres">
      <dgm:prSet presAssocID="{2243D10C-ADA3-4E95-A687-5B2CDA670956}" presName="cycle" presStyleCnt="0"/>
      <dgm:spPr/>
    </dgm:pt>
    <dgm:pt modelId="{9A1562F1-3382-4A65-9CBE-B4546C622742}" type="pres">
      <dgm:prSet presAssocID="{2243D10C-ADA3-4E95-A687-5B2CDA670956}" presName="srcNode" presStyleLbl="node1" presStyleIdx="0" presStyleCnt="2"/>
      <dgm:spPr/>
    </dgm:pt>
    <dgm:pt modelId="{FF6E7104-86E7-419B-9513-3E7E9811C4FB}" type="pres">
      <dgm:prSet presAssocID="{2243D10C-ADA3-4E95-A687-5B2CDA670956}" presName="conn" presStyleLbl="parChTrans1D2" presStyleIdx="0" presStyleCnt="1"/>
      <dgm:spPr/>
      <dgm:t>
        <a:bodyPr/>
        <a:lstStyle/>
        <a:p>
          <a:endParaRPr lang="en-GB"/>
        </a:p>
      </dgm:t>
    </dgm:pt>
    <dgm:pt modelId="{72CAE713-9EC6-4C4D-898D-A5CB10053DF6}" type="pres">
      <dgm:prSet presAssocID="{2243D10C-ADA3-4E95-A687-5B2CDA670956}" presName="extraNode" presStyleLbl="node1" presStyleIdx="0" presStyleCnt="2"/>
      <dgm:spPr/>
    </dgm:pt>
    <dgm:pt modelId="{19624474-A6CE-47EB-A204-2440FB526808}" type="pres">
      <dgm:prSet presAssocID="{2243D10C-ADA3-4E95-A687-5B2CDA670956}" presName="dstNode" presStyleLbl="node1" presStyleIdx="0" presStyleCnt="2"/>
      <dgm:spPr/>
    </dgm:pt>
    <dgm:pt modelId="{18C55179-B660-43C0-8B1E-F066FC8A1185}" type="pres">
      <dgm:prSet presAssocID="{56BB262B-9986-4748-ADB4-D3D790E07796}" presName="text_1" presStyleLbl="node1" presStyleIdx="0" presStyleCnt="2" custScaleY="13856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40D1B0E-174C-4AFC-BA0C-A590F023D0D7}" type="pres">
      <dgm:prSet presAssocID="{56BB262B-9986-4748-ADB4-D3D790E07796}" presName="accent_1" presStyleCnt="0"/>
      <dgm:spPr/>
    </dgm:pt>
    <dgm:pt modelId="{CA5A2D6F-EDF8-41AB-859A-C8A6FBCF8525}" type="pres">
      <dgm:prSet presAssocID="{56BB262B-9986-4748-ADB4-D3D790E07796}" presName="accentRepeatNode" presStyleLbl="solidFgAcc1" presStyleIdx="0" presStyleCnt="2"/>
      <dgm:spPr/>
    </dgm:pt>
    <dgm:pt modelId="{E2C0858B-3BBA-4784-9FBE-E68DF0641382}" type="pres">
      <dgm:prSet presAssocID="{80B9EC3B-E542-4F47-A18F-036949D16E0B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E532CE-2AFD-4ED4-A317-B8D4F210A559}" type="pres">
      <dgm:prSet presAssocID="{80B9EC3B-E542-4F47-A18F-036949D16E0B}" presName="accent_2" presStyleCnt="0"/>
      <dgm:spPr/>
    </dgm:pt>
    <dgm:pt modelId="{5866194E-E64B-425E-A1C8-CFE07C4ACFDB}" type="pres">
      <dgm:prSet presAssocID="{80B9EC3B-E542-4F47-A18F-036949D16E0B}" presName="accentRepeatNode" presStyleLbl="solidFgAcc1" presStyleIdx="1" presStyleCnt="2"/>
      <dgm:spPr/>
    </dgm:pt>
  </dgm:ptLst>
  <dgm:cxnLst>
    <dgm:cxn modelId="{9864D37C-1711-4A5A-B778-1B4E25BCA639}" srcId="{2243D10C-ADA3-4E95-A687-5B2CDA670956}" destId="{56BB262B-9986-4748-ADB4-D3D790E07796}" srcOrd="0" destOrd="0" parTransId="{9C52F2AD-E325-46B1-9CAC-14F8626AE5C9}" sibTransId="{7E7D3D8C-97A1-4B8D-AD4C-83A38D2F9FD1}"/>
    <dgm:cxn modelId="{FA87A7D0-BF27-4C6A-A898-3B488DCAEE13}" type="presOf" srcId="{80B9EC3B-E542-4F47-A18F-036949D16E0B}" destId="{E2C0858B-3BBA-4784-9FBE-E68DF0641382}" srcOrd="0" destOrd="0" presId="urn:microsoft.com/office/officeart/2008/layout/VerticalCurvedList"/>
    <dgm:cxn modelId="{71E734B1-8784-4455-8DCC-BA7754557E7D}" type="presOf" srcId="{2243D10C-ADA3-4E95-A687-5B2CDA670956}" destId="{96E2CC03-7301-4303-9E7A-A8947DBBB0C2}" srcOrd="0" destOrd="0" presId="urn:microsoft.com/office/officeart/2008/layout/VerticalCurvedList"/>
    <dgm:cxn modelId="{837FDBD3-E27B-4604-B199-2B7BC93F0E10}" type="presOf" srcId="{56BB262B-9986-4748-ADB4-D3D790E07796}" destId="{18C55179-B660-43C0-8B1E-F066FC8A1185}" srcOrd="0" destOrd="0" presId="urn:microsoft.com/office/officeart/2008/layout/VerticalCurvedList"/>
    <dgm:cxn modelId="{82D6A38C-4DF2-4619-BD6D-C92F497CDEEA}" type="presOf" srcId="{7E7D3D8C-97A1-4B8D-AD4C-83A38D2F9FD1}" destId="{FF6E7104-86E7-419B-9513-3E7E9811C4FB}" srcOrd="0" destOrd="0" presId="urn:microsoft.com/office/officeart/2008/layout/VerticalCurvedList"/>
    <dgm:cxn modelId="{F781138F-8B86-41D1-8E9F-58BCB26BE22D}" srcId="{2243D10C-ADA3-4E95-A687-5B2CDA670956}" destId="{80B9EC3B-E542-4F47-A18F-036949D16E0B}" srcOrd="1" destOrd="0" parTransId="{CE01A12D-911A-4982-9311-CF927682661C}" sibTransId="{DEDC7627-F67B-4EC9-81C9-09F83F1311C5}"/>
    <dgm:cxn modelId="{7F54D5A5-94E8-4488-9FD0-FC2C1654DA95}" type="presParOf" srcId="{96E2CC03-7301-4303-9E7A-A8947DBBB0C2}" destId="{56B3623A-096A-4B56-A1F8-0539D347F02B}" srcOrd="0" destOrd="0" presId="urn:microsoft.com/office/officeart/2008/layout/VerticalCurvedList"/>
    <dgm:cxn modelId="{67C0C3C6-3736-49AE-B655-8FDC188D5640}" type="presParOf" srcId="{56B3623A-096A-4B56-A1F8-0539D347F02B}" destId="{B10C2B1A-AF17-4B00-B849-E30558887F96}" srcOrd="0" destOrd="0" presId="urn:microsoft.com/office/officeart/2008/layout/VerticalCurvedList"/>
    <dgm:cxn modelId="{88552ECF-055B-4C95-A3F4-FEB92250FD2D}" type="presParOf" srcId="{B10C2B1A-AF17-4B00-B849-E30558887F96}" destId="{9A1562F1-3382-4A65-9CBE-B4546C622742}" srcOrd="0" destOrd="0" presId="urn:microsoft.com/office/officeart/2008/layout/VerticalCurvedList"/>
    <dgm:cxn modelId="{2708C347-6376-4BFC-B38B-D27EDC0E7C76}" type="presParOf" srcId="{B10C2B1A-AF17-4B00-B849-E30558887F96}" destId="{FF6E7104-86E7-419B-9513-3E7E9811C4FB}" srcOrd="1" destOrd="0" presId="urn:microsoft.com/office/officeart/2008/layout/VerticalCurvedList"/>
    <dgm:cxn modelId="{935E5956-3321-483C-B7DA-D451963C013E}" type="presParOf" srcId="{B10C2B1A-AF17-4B00-B849-E30558887F96}" destId="{72CAE713-9EC6-4C4D-898D-A5CB10053DF6}" srcOrd="2" destOrd="0" presId="urn:microsoft.com/office/officeart/2008/layout/VerticalCurvedList"/>
    <dgm:cxn modelId="{F983EAFF-1D9A-441E-8CBD-653275F78370}" type="presParOf" srcId="{B10C2B1A-AF17-4B00-B849-E30558887F96}" destId="{19624474-A6CE-47EB-A204-2440FB526808}" srcOrd="3" destOrd="0" presId="urn:microsoft.com/office/officeart/2008/layout/VerticalCurvedList"/>
    <dgm:cxn modelId="{53A2010E-3C6B-4011-B79B-A81AA81471A4}" type="presParOf" srcId="{56B3623A-096A-4B56-A1F8-0539D347F02B}" destId="{18C55179-B660-43C0-8B1E-F066FC8A1185}" srcOrd="1" destOrd="0" presId="urn:microsoft.com/office/officeart/2008/layout/VerticalCurvedList"/>
    <dgm:cxn modelId="{9F477901-B5EE-4DB2-8B87-043249DF66C7}" type="presParOf" srcId="{56B3623A-096A-4B56-A1F8-0539D347F02B}" destId="{540D1B0E-174C-4AFC-BA0C-A590F023D0D7}" srcOrd="2" destOrd="0" presId="urn:microsoft.com/office/officeart/2008/layout/VerticalCurvedList"/>
    <dgm:cxn modelId="{393151C9-2E97-4A9F-826A-064CA5E141D9}" type="presParOf" srcId="{540D1B0E-174C-4AFC-BA0C-A590F023D0D7}" destId="{CA5A2D6F-EDF8-41AB-859A-C8A6FBCF8525}" srcOrd="0" destOrd="0" presId="urn:microsoft.com/office/officeart/2008/layout/VerticalCurvedList"/>
    <dgm:cxn modelId="{CB65B44A-E72D-441A-B30D-718573F7B97F}" type="presParOf" srcId="{56B3623A-096A-4B56-A1F8-0539D347F02B}" destId="{E2C0858B-3BBA-4784-9FBE-E68DF0641382}" srcOrd="3" destOrd="0" presId="urn:microsoft.com/office/officeart/2008/layout/VerticalCurvedList"/>
    <dgm:cxn modelId="{E55294FD-7217-476D-97C7-7337B00D3B6E}" type="presParOf" srcId="{56B3623A-096A-4B56-A1F8-0539D347F02B}" destId="{BBE532CE-2AFD-4ED4-A317-B8D4F210A559}" srcOrd="4" destOrd="0" presId="urn:microsoft.com/office/officeart/2008/layout/VerticalCurvedList"/>
    <dgm:cxn modelId="{A18DE2F4-09FD-418C-B222-287210308855}" type="presParOf" srcId="{BBE532CE-2AFD-4ED4-A317-B8D4F210A559}" destId="{5866194E-E64B-425E-A1C8-CFE07C4ACF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336123-4736-40BC-9FBC-1C4FA9BEFC9A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2A34AFE-39E7-4936-BF50-2BA5456BA4A3}">
      <dgm:prSet/>
      <dgm:spPr/>
      <dgm:t>
        <a:bodyPr/>
        <a:lstStyle/>
        <a:p>
          <a:pPr rtl="0"/>
          <a:r>
            <a:rPr lang="es-ES_tradnl" b="1" err="1" smtClean="0"/>
            <a:t>Political</a:t>
          </a:r>
          <a:r>
            <a:rPr lang="es-ES_tradnl" b="1" smtClean="0"/>
            <a:t> appropriateness</a:t>
          </a:r>
          <a:r>
            <a:rPr lang="es-ES_tradnl" smtClean="0"/>
            <a:t> </a:t>
          </a:r>
          <a:r>
            <a:rPr lang="es-ES_tradnl" dirty="0" smtClean="0"/>
            <a:t>(</a:t>
          </a:r>
          <a:r>
            <a:rPr lang="es-ES_tradnl" dirty="0" err="1" smtClean="0"/>
            <a:t>Political</a:t>
          </a:r>
          <a:r>
            <a:rPr lang="es-ES_tradnl" dirty="0" smtClean="0"/>
            <a:t> </a:t>
          </a:r>
          <a:r>
            <a:rPr lang="es-ES_tradnl" dirty="0" err="1" smtClean="0"/>
            <a:t>priority</a:t>
          </a:r>
          <a:r>
            <a:rPr lang="es-ES_tradnl" dirty="0" smtClean="0"/>
            <a:t> </a:t>
          </a:r>
          <a:r>
            <a:rPr lang="es-ES_tradnl" dirty="0" err="1" smtClean="0"/>
            <a:t>for</a:t>
          </a:r>
          <a:r>
            <a:rPr lang="es-ES_tradnl" dirty="0" smtClean="0"/>
            <a:t> EU </a:t>
          </a:r>
          <a:r>
            <a:rPr lang="es-ES_tradnl" dirty="0" err="1" smtClean="0"/>
            <a:t>to</a:t>
          </a:r>
          <a:r>
            <a:rPr lang="es-ES_tradnl" dirty="0" smtClean="0"/>
            <a:t> </a:t>
          </a:r>
          <a:r>
            <a:rPr lang="es-ES_tradnl" dirty="0" err="1" smtClean="0"/>
            <a:t>intervene</a:t>
          </a:r>
          <a:r>
            <a:rPr lang="es-ES_tradnl" dirty="0" smtClean="0"/>
            <a:t>)</a:t>
          </a:r>
          <a:endParaRPr lang="en-GB" dirty="0"/>
        </a:p>
      </dgm:t>
    </dgm:pt>
    <dgm:pt modelId="{8769068C-3EE4-4CFB-8332-5A7992180733}" type="parTrans" cxnId="{A904F275-D14D-45E6-B102-04F4D061C9A3}">
      <dgm:prSet/>
      <dgm:spPr/>
      <dgm:t>
        <a:bodyPr/>
        <a:lstStyle/>
        <a:p>
          <a:endParaRPr lang="en-GB"/>
        </a:p>
      </dgm:t>
    </dgm:pt>
    <dgm:pt modelId="{AF279A04-AC0B-4772-9E30-B2AB8D832CE6}" type="sibTrans" cxnId="{A904F275-D14D-45E6-B102-04F4D061C9A3}">
      <dgm:prSet/>
      <dgm:spPr/>
      <dgm:t>
        <a:bodyPr/>
        <a:lstStyle/>
        <a:p>
          <a:endParaRPr lang="en-GB"/>
        </a:p>
      </dgm:t>
    </dgm:pt>
    <dgm:pt modelId="{F867781B-9D66-42FD-81E4-A56F53D60024}">
      <dgm:prSet/>
      <dgm:spPr/>
      <dgm:t>
        <a:bodyPr/>
        <a:lstStyle/>
        <a:p>
          <a:pPr rtl="0"/>
          <a:r>
            <a:rPr lang="en-GB" b="1" dirty="0" smtClean="0"/>
            <a:t>Eligibility</a:t>
          </a:r>
          <a:r>
            <a:rPr lang="en-GB" baseline="0" dirty="0" smtClean="0"/>
            <a:t> (within legal and thematic scope set out in </a:t>
          </a:r>
          <a:r>
            <a:rPr lang="en-GB" baseline="0" dirty="0" err="1" smtClean="0"/>
            <a:t>IcSP</a:t>
          </a:r>
          <a:r>
            <a:rPr lang="en-GB" baseline="0" dirty="0" smtClean="0"/>
            <a:t> Regulation)</a:t>
          </a:r>
          <a:endParaRPr lang="en-GB" dirty="0"/>
        </a:p>
      </dgm:t>
    </dgm:pt>
    <dgm:pt modelId="{B104482D-7C2E-4D1E-83EE-FFE2C83A292E}" type="parTrans" cxnId="{8FDC6A70-03B0-4134-BD0E-D656201728D5}">
      <dgm:prSet/>
      <dgm:spPr/>
      <dgm:t>
        <a:bodyPr/>
        <a:lstStyle/>
        <a:p>
          <a:endParaRPr lang="en-GB"/>
        </a:p>
      </dgm:t>
    </dgm:pt>
    <dgm:pt modelId="{CD94485E-BB43-48F1-BD3D-6D9607C982FC}" type="sibTrans" cxnId="{8FDC6A70-03B0-4134-BD0E-D656201728D5}">
      <dgm:prSet/>
      <dgm:spPr/>
      <dgm:t>
        <a:bodyPr/>
        <a:lstStyle/>
        <a:p>
          <a:endParaRPr lang="en-GB"/>
        </a:p>
      </dgm:t>
    </dgm:pt>
    <dgm:pt modelId="{87484F02-612C-48CF-9A12-2A7CED82D618}">
      <dgm:prSet/>
      <dgm:spPr/>
      <dgm:t>
        <a:bodyPr/>
        <a:lstStyle/>
        <a:p>
          <a:pPr rtl="0"/>
          <a:r>
            <a:rPr lang="es-ES_tradnl" b="1" dirty="0" err="1" smtClean="0"/>
            <a:t>Feasibility</a:t>
          </a:r>
          <a:r>
            <a:rPr lang="es-ES_tradnl" dirty="0" smtClean="0"/>
            <a:t> (</a:t>
          </a:r>
          <a:r>
            <a:rPr lang="es-ES_tradnl" dirty="0" err="1" smtClean="0"/>
            <a:t>suitable</a:t>
          </a:r>
          <a:r>
            <a:rPr lang="es-ES_tradnl" dirty="0" smtClean="0"/>
            <a:t> </a:t>
          </a:r>
          <a:r>
            <a:rPr lang="es-ES_tradnl" dirty="0" err="1" smtClean="0"/>
            <a:t>implementing</a:t>
          </a:r>
          <a:r>
            <a:rPr lang="es-ES_tradnl" dirty="0" smtClean="0"/>
            <a:t> </a:t>
          </a:r>
          <a:r>
            <a:rPr lang="es-ES_tradnl" dirty="0" err="1" smtClean="0"/>
            <a:t>bodies</a:t>
          </a:r>
          <a:r>
            <a:rPr lang="es-ES_tradnl" dirty="0" smtClean="0"/>
            <a:t>; </a:t>
          </a:r>
          <a:r>
            <a:rPr lang="es-ES_tradnl" dirty="0" err="1" smtClean="0"/>
            <a:t>duration</a:t>
          </a:r>
          <a:r>
            <a:rPr lang="es-ES_tradnl" dirty="0" smtClean="0"/>
            <a:t>; </a:t>
          </a:r>
          <a:r>
            <a:rPr lang="es-ES_tradnl" dirty="0" err="1" smtClean="0"/>
            <a:t>continuity</a:t>
          </a:r>
          <a:r>
            <a:rPr lang="es-ES_tradnl" dirty="0" smtClean="0"/>
            <a:t> </a:t>
          </a:r>
          <a:r>
            <a:rPr lang="es-ES_tradnl" dirty="0" err="1" smtClean="0"/>
            <a:t>by</a:t>
          </a:r>
          <a:r>
            <a:rPr lang="es-ES_tradnl" dirty="0" smtClean="0"/>
            <a:t> </a:t>
          </a:r>
          <a:r>
            <a:rPr lang="es-ES_tradnl" dirty="0" err="1" smtClean="0"/>
            <a:t>other</a:t>
          </a:r>
          <a:r>
            <a:rPr lang="es-ES_tradnl" dirty="0" smtClean="0"/>
            <a:t> </a:t>
          </a:r>
          <a:r>
            <a:rPr lang="es-ES_tradnl" dirty="0" err="1" smtClean="0"/>
            <a:t>instruments</a:t>
          </a:r>
          <a:r>
            <a:rPr lang="es-ES_tradnl" dirty="0" smtClean="0"/>
            <a:t>)</a:t>
          </a:r>
          <a:endParaRPr lang="en-GB" dirty="0"/>
        </a:p>
      </dgm:t>
    </dgm:pt>
    <dgm:pt modelId="{D5F488BC-AB63-433B-835A-9D79B849DC3B}" type="parTrans" cxnId="{B8846C64-AEF0-48F9-9865-2575341734A6}">
      <dgm:prSet/>
      <dgm:spPr/>
      <dgm:t>
        <a:bodyPr/>
        <a:lstStyle/>
        <a:p>
          <a:endParaRPr lang="en-GB"/>
        </a:p>
      </dgm:t>
    </dgm:pt>
    <dgm:pt modelId="{E62BD3ED-7CAD-4495-B877-35EB365BADD1}" type="sibTrans" cxnId="{B8846C64-AEF0-48F9-9865-2575341734A6}">
      <dgm:prSet/>
      <dgm:spPr/>
      <dgm:t>
        <a:bodyPr/>
        <a:lstStyle/>
        <a:p>
          <a:endParaRPr lang="en-GB"/>
        </a:p>
      </dgm:t>
    </dgm:pt>
    <dgm:pt modelId="{7881AE97-FC8E-4608-B175-A1467AD279DC}" type="pres">
      <dgm:prSet presAssocID="{DF336123-4736-40BC-9FBC-1C4FA9BEFC9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9012290B-504E-454C-A686-5CF944301994}" type="pres">
      <dgm:prSet presAssocID="{DF336123-4736-40BC-9FBC-1C4FA9BEFC9A}" presName="Name1" presStyleCnt="0"/>
      <dgm:spPr/>
    </dgm:pt>
    <dgm:pt modelId="{161E0ADE-9FE0-4E8D-A215-3C538D3709A5}" type="pres">
      <dgm:prSet presAssocID="{DF336123-4736-40BC-9FBC-1C4FA9BEFC9A}" presName="cycle" presStyleCnt="0"/>
      <dgm:spPr/>
    </dgm:pt>
    <dgm:pt modelId="{97B0C3B7-300C-49E0-BA95-FEC517E43D06}" type="pres">
      <dgm:prSet presAssocID="{DF336123-4736-40BC-9FBC-1C4FA9BEFC9A}" presName="srcNode" presStyleLbl="node1" presStyleIdx="0" presStyleCnt="3"/>
      <dgm:spPr/>
    </dgm:pt>
    <dgm:pt modelId="{6D88ADF9-AE27-47D8-AFA0-ED79745E550B}" type="pres">
      <dgm:prSet presAssocID="{DF336123-4736-40BC-9FBC-1C4FA9BEFC9A}" presName="conn" presStyleLbl="parChTrans1D2" presStyleIdx="0" presStyleCnt="1"/>
      <dgm:spPr/>
      <dgm:t>
        <a:bodyPr/>
        <a:lstStyle/>
        <a:p>
          <a:endParaRPr lang="en-GB"/>
        </a:p>
      </dgm:t>
    </dgm:pt>
    <dgm:pt modelId="{30A78465-1686-421D-96C3-DA470344E5A8}" type="pres">
      <dgm:prSet presAssocID="{DF336123-4736-40BC-9FBC-1C4FA9BEFC9A}" presName="extraNode" presStyleLbl="node1" presStyleIdx="0" presStyleCnt="3"/>
      <dgm:spPr/>
    </dgm:pt>
    <dgm:pt modelId="{90D391B6-CF7E-46BA-95B4-B4FEC6CC8DBF}" type="pres">
      <dgm:prSet presAssocID="{DF336123-4736-40BC-9FBC-1C4FA9BEFC9A}" presName="dstNode" presStyleLbl="node1" presStyleIdx="0" presStyleCnt="3"/>
      <dgm:spPr/>
    </dgm:pt>
    <dgm:pt modelId="{455697C6-AB69-4E93-9976-52C0B68A172F}" type="pres">
      <dgm:prSet presAssocID="{82A34AFE-39E7-4936-BF50-2BA5456BA4A3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19CA409-927B-43DC-8622-6CFD7ACF96D5}" type="pres">
      <dgm:prSet presAssocID="{82A34AFE-39E7-4936-BF50-2BA5456BA4A3}" presName="accent_1" presStyleCnt="0"/>
      <dgm:spPr/>
    </dgm:pt>
    <dgm:pt modelId="{B2684B28-71A3-491D-94DA-2648BB920112}" type="pres">
      <dgm:prSet presAssocID="{82A34AFE-39E7-4936-BF50-2BA5456BA4A3}" presName="accentRepeatNode" presStyleLbl="solidFgAcc1" presStyleIdx="0" presStyleCnt="3"/>
      <dgm:spPr/>
    </dgm:pt>
    <dgm:pt modelId="{C9A20FEA-72D8-400C-B038-BCD61809AA91}" type="pres">
      <dgm:prSet presAssocID="{F867781B-9D66-42FD-81E4-A56F53D60024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AB2557-854A-4BC2-B128-D1D7B39DD536}" type="pres">
      <dgm:prSet presAssocID="{F867781B-9D66-42FD-81E4-A56F53D60024}" presName="accent_2" presStyleCnt="0"/>
      <dgm:spPr/>
    </dgm:pt>
    <dgm:pt modelId="{41E12206-3723-4D4C-8801-BAA2B1A6004A}" type="pres">
      <dgm:prSet presAssocID="{F867781B-9D66-42FD-81E4-A56F53D60024}" presName="accentRepeatNode" presStyleLbl="solidFgAcc1" presStyleIdx="1" presStyleCnt="3"/>
      <dgm:spPr/>
    </dgm:pt>
    <dgm:pt modelId="{E39AB743-74D1-417B-99EC-78F82C3CDA9D}" type="pres">
      <dgm:prSet presAssocID="{87484F02-612C-48CF-9A12-2A7CED82D618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E849C43-1FAF-40D7-AC31-7752E133284D}" type="pres">
      <dgm:prSet presAssocID="{87484F02-612C-48CF-9A12-2A7CED82D618}" presName="accent_3" presStyleCnt="0"/>
      <dgm:spPr/>
    </dgm:pt>
    <dgm:pt modelId="{00E3E457-0D73-4E2C-96E2-C0F609D64215}" type="pres">
      <dgm:prSet presAssocID="{87484F02-612C-48CF-9A12-2A7CED82D618}" presName="accentRepeatNode" presStyleLbl="solidFgAcc1" presStyleIdx="2" presStyleCnt="3"/>
      <dgm:spPr/>
    </dgm:pt>
  </dgm:ptLst>
  <dgm:cxnLst>
    <dgm:cxn modelId="{A6F84232-448C-4873-B84A-014D485DE47B}" type="presOf" srcId="{87484F02-612C-48CF-9A12-2A7CED82D618}" destId="{E39AB743-74D1-417B-99EC-78F82C3CDA9D}" srcOrd="0" destOrd="0" presId="urn:microsoft.com/office/officeart/2008/layout/VerticalCurvedList"/>
    <dgm:cxn modelId="{B8846C64-AEF0-48F9-9865-2575341734A6}" srcId="{DF336123-4736-40BC-9FBC-1C4FA9BEFC9A}" destId="{87484F02-612C-48CF-9A12-2A7CED82D618}" srcOrd="2" destOrd="0" parTransId="{D5F488BC-AB63-433B-835A-9D79B849DC3B}" sibTransId="{E62BD3ED-7CAD-4495-B877-35EB365BADD1}"/>
    <dgm:cxn modelId="{A904F275-D14D-45E6-B102-04F4D061C9A3}" srcId="{DF336123-4736-40BC-9FBC-1C4FA9BEFC9A}" destId="{82A34AFE-39E7-4936-BF50-2BA5456BA4A3}" srcOrd="0" destOrd="0" parTransId="{8769068C-3EE4-4CFB-8332-5A7992180733}" sibTransId="{AF279A04-AC0B-4772-9E30-B2AB8D832CE6}"/>
    <dgm:cxn modelId="{7451260A-A748-4CE3-A239-0355007C353F}" type="presOf" srcId="{82A34AFE-39E7-4936-BF50-2BA5456BA4A3}" destId="{455697C6-AB69-4E93-9976-52C0B68A172F}" srcOrd="0" destOrd="0" presId="urn:microsoft.com/office/officeart/2008/layout/VerticalCurvedList"/>
    <dgm:cxn modelId="{8FDC6A70-03B0-4134-BD0E-D656201728D5}" srcId="{DF336123-4736-40BC-9FBC-1C4FA9BEFC9A}" destId="{F867781B-9D66-42FD-81E4-A56F53D60024}" srcOrd="1" destOrd="0" parTransId="{B104482D-7C2E-4D1E-83EE-FFE2C83A292E}" sibTransId="{CD94485E-BB43-48F1-BD3D-6D9607C982FC}"/>
    <dgm:cxn modelId="{56175CCA-BE58-438E-8386-20B11B4318E0}" type="presOf" srcId="{DF336123-4736-40BC-9FBC-1C4FA9BEFC9A}" destId="{7881AE97-FC8E-4608-B175-A1467AD279DC}" srcOrd="0" destOrd="0" presId="urn:microsoft.com/office/officeart/2008/layout/VerticalCurvedList"/>
    <dgm:cxn modelId="{CF90BB12-126B-419B-876D-E42D460B837E}" type="presOf" srcId="{AF279A04-AC0B-4772-9E30-B2AB8D832CE6}" destId="{6D88ADF9-AE27-47D8-AFA0-ED79745E550B}" srcOrd="0" destOrd="0" presId="urn:microsoft.com/office/officeart/2008/layout/VerticalCurvedList"/>
    <dgm:cxn modelId="{C9B79D6D-9D7E-411E-9272-834500E4C1C1}" type="presOf" srcId="{F867781B-9D66-42FD-81E4-A56F53D60024}" destId="{C9A20FEA-72D8-400C-B038-BCD61809AA91}" srcOrd="0" destOrd="0" presId="urn:microsoft.com/office/officeart/2008/layout/VerticalCurvedList"/>
    <dgm:cxn modelId="{52DCA76D-741E-4EC3-82D8-2DF6BE1CAB43}" type="presParOf" srcId="{7881AE97-FC8E-4608-B175-A1467AD279DC}" destId="{9012290B-504E-454C-A686-5CF944301994}" srcOrd="0" destOrd="0" presId="urn:microsoft.com/office/officeart/2008/layout/VerticalCurvedList"/>
    <dgm:cxn modelId="{46EC4136-DE20-41BB-AB3B-654ECAAFBE9A}" type="presParOf" srcId="{9012290B-504E-454C-A686-5CF944301994}" destId="{161E0ADE-9FE0-4E8D-A215-3C538D3709A5}" srcOrd="0" destOrd="0" presId="urn:microsoft.com/office/officeart/2008/layout/VerticalCurvedList"/>
    <dgm:cxn modelId="{7E265753-4B3F-4735-B8F7-C51F5378C51F}" type="presParOf" srcId="{161E0ADE-9FE0-4E8D-A215-3C538D3709A5}" destId="{97B0C3B7-300C-49E0-BA95-FEC517E43D06}" srcOrd="0" destOrd="0" presId="urn:microsoft.com/office/officeart/2008/layout/VerticalCurvedList"/>
    <dgm:cxn modelId="{130657DB-5E0D-46D6-8B6A-E6AB67A6B79D}" type="presParOf" srcId="{161E0ADE-9FE0-4E8D-A215-3C538D3709A5}" destId="{6D88ADF9-AE27-47D8-AFA0-ED79745E550B}" srcOrd="1" destOrd="0" presId="urn:microsoft.com/office/officeart/2008/layout/VerticalCurvedList"/>
    <dgm:cxn modelId="{1D2A79B5-3D34-4C7C-9D79-72D45326B516}" type="presParOf" srcId="{161E0ADE-9FE0-4E8D-A215-3C538D3709A5}" destId="{30A78465-1686-421D-96C3-DA470344E5A8}" srcOrd="2" destOrd="0" presId="urn:microsoft.com/office/officeart/2008/layout/VerticalCurvedList"/>
    <dgm:cxn modelId="{ED9A160B-9980-49A0-AD48-6624312FDD88}" type="presParOf" srcId="{161E0ADE-9FE0-4E8D-A215-3C538D3709A5}" destId="{90D391B6-CF7E-46BA-95B4-B4FEC6CC8DBF}" srcOrd="3" destOrd="0" presId="urn:microsoft.com/office/officeart/2008/layout/VerticalCurvedList"/>
    <dgm:cxn modelId="{BA6D9043-554E-4815-ABFA-EEBD35148930}" type="presParOf" srcId="{9012290B-504E-454C-A686-5CF944301994}" destId="{455697C6-AB69-4E93-9976-52C0B68A172F}" srcOrd="1" destOrd="0" presId="urn:microsoft.com/office/officeart/2008/layout/VerticalCurvedList"/>
    <dgm:cxn modelId="{C2934050-A81B-4F8E-A85B-4F8F1C15DFD4}" type="presParOf" srcId="{9012290B-504E-454C-A686-5CF944301994}" destId="{E19CA409-927B-43DC-8622-6CFD7ACF96D5}" srcOrd="2" destOrd="0" presId="urn:microsoft.com/office/officeart/2008/layout/VerticalCurvedList"/>
    <dgm:cxn modelId="{B3A9FA2C-1241-4990-814E-61EBB0148F6E}" type="presParOf" srcId="{E19CA409-927B-43DC-8622-6CFD7ACF96D5}" destId="{B2684B28-71A3-491D-94DA-2648BB920112}" srcOrd="0" destOrd="0" presId="urn:microsoft.com/office/officeart/2008/layout/VerticalCurvedList"/>
    <dgm:cxn modelId="{3AF58883-C14D-412B-91C6-9A2FDA428BBB}" type="presParOf" srcId="{9012290B-504E-454C-A686-5CF944301994}" destId="{C9A20FEA-72D8-400C-B038-BCD61809AA91}" srcOrd="3" destOrd="0" presId="urn:microsoft.com/office/officeart/2008/layout/VerticalCurvedList"/>
    <dgm:cxn modelId="{7E0EAFC9-DFDB-449E-ACFC-A306CA43C63F}" type="presParOf" srcId="{9012290B-504E-454C-A686-5CF944301994}" destId="{C5AB2557-854A-4BC2-B128-D1D7B39DD536}" srcOrd="4" destOrd="0" presId="urn:microsoft.com/office/officeart/2008/layout/VerticalCurvedList"/>
    <dgm:cxn modelId="{12BACFDF-EBF9-4065-B4E1-4B0BA5C8DB83}" type="presParOf" srcId="{C5AB2557-854A-4BC2-B128-D1D7B39DD536}" destId="{41E12206-3723-4D4C-8801-BAA2B1A6004A}" srcOrd="0" destOrd="0" presId="urn:microsoft.com/office/officeart/2008/layout/VerticalCurvedList"/>
    <dgm:cxn modelId="{E79ED9FC-10CD-4E07-AF9E-80939B860E3A}" type="presParOf" srcId="{9012290B-504E-454C-A686-5CF944301994}" destId="{E39AB743-74D1-417B-99EC-78F82C3CDA9D}" srcOrd="5" destOrd="0" presId="urn:microsoft.com/office/officeart/2008/layout/VerticalCurvedList"/>
    <dgm:cxn modelId="{6C2FBF3E-78BF-4D7A-8722-A28652ED63A3}" type="presParOf" srcId="{9012290B-504E-454C-A686-5CF944301994}" destId="{AE849C43-1FAF-40D7-AC31-7752E133284D}" srcOrd="6" destOrd="0" presId="urn:microsoft.com/office/officeart/2008/layout/VerticalCurvedList"/>
    <dgm:cxn modelId="{7B417A85-9EC0-42A8-A90C-AFFDA2FCB4CF}" type="presParOf" srcId="{AE849C43-1FAF-40D7-AC31-7752E133284D}" destId="{00E3E457-0D73-4E2C-96E2-C0F609D6421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6E7104-86E7-419B-9513-3E7E9811C4FB}">
      <dsp:nvSpPr>
        <dsp:cNvPr id="0" name=""/>
        <dsp:cNvSpPr/>
      </dsp:nvSpPr>
      <dsp:spPr>
        <a:xfrm>
          <a:off x="-5078383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C55179-B660-43C0-8B1E-F066FC8A1185}">
      <dsp:nvSpPr>
        <dsp:cNvPr id="0" name=""/>
        <dsp:cNvSpPr/>
      </dsp:nvSpPr>
      <dsp:spPr>
        <a:xfrm>
          <a:off x="831985" y="397293"/>
          <a:ext cx="7964290" cy="1791549"/>
        </a:xfrm>
        <a:prstGeom prst="rect">
          <a:avLst/>
        </a:prstGeom>
        <a:gradFill flip="none" rotWithShape="0">
          <a:gsLst>
            <a:gs pos="0">
              <a:schemeClr val="accent1">
                <a:lumMod val="60000"/>
                <a:lumOff val="40000"/>
                <a:tint val="66000"/>
                <a:satMod val="160000"/>
              </a:schemeClr>
            </a:gs>
            <a:gs pos="50000">
              <a:schemeClr val="accent1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1">
                <a:lumMod val="60000"/>
                <a:lumOff val="40000"/>
                <a:tint val="23500"/>
                <a:satMod val="16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6301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1)Global Reach </a:t>
          </a:r>
        </a:p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2)Non "</a:t>
          </a:r>
          <a:r>
            <a:rPr lang="en-GB" sz="1800" b="1" kern="1200" dirty="0" err="1" smtClean="0"/>
            <a:t>DACable</a:t>
          </a:r>
          <a:r>
            <a:rPr lang="en-GB" sz="1800" b="1" kern="1200" dirty="0" smtClean="0"/>
            <a:t>"</a:t>
          </a:r>
        </a:p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3)Mobilised when other EU instruments cannot be made available in response to political crisis or natural disasters (Article 3)</a:t>
          </a:r>
          <a:endParaRPr lang="en-GB" sz="2200" b="1" kern="1200" dirty="0" smtClean="0"/>
        </a:p>
      </dsp:txBody>
      <dsp:txXfrm>
        <a:off x="831985" y="397293"/>
        <a:ext cx="7964290" cy="1791549"/>
      </dsp:txXfrm>
    </dsp:sp>
    <dsp:sp modelId="{CA5A2D6F-EDF8-41AB-859A-C8A6FBCF8525}">
      <dsp:nvSpPr>
        <dsp:cNvPr id="0" name=""/>
        <dsp:cNvSpPr/>
      </dsp:nvSpPr>
      <dsp:spPr>
        <a:xfrm>
          <a:off x="23874" y="484956"/>
          <a:ext cx="1616221" cy="161622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2C0858B-3BBA-4784-9FBE-E68DF0641382}">
      <dsp:nvSpPr>
        <dsp:cNvPr id="0" name=""/>
        <dsp:cNvSpPr/>
      </dsp:nvSpPr>
      <dsp:spPr>
        <a:xfrm>
          <a:off x="831985" y="2586406"/>
          <a:ext cx="7964290" cy="1292977"/>
        </a:xfrm>
        <a:prstGeom prst="rect">
          <a:avLst/>
        </a:prstGeom>
        <a:gradFill flip="none" rotWithShape="0">
          <a:gsLst>
            <a:gs pos="0">
              <a:schemeClr val="accent1">
                <a:lumMod val="60000"/>
                <a:lumOff val="40000"/>
                <a:tint val="66000"/>
                <a:satMod val="160000"/>
              </a:schemeClr>
            </a:gs>
            <a:gs pos="50000">
              <a:schemeClr val="accent1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1">
                <a:lumMod val="60000"/>
                <a:lumOff val="40000"/>
                <a:tint val="23500"/>
                <a:satMod val="16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6301" tIns="55880" rIns="55880" bIns="5588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u="sng" kern="1200" dirty="0" smtClean="0"/>
            <a:t>Areas excluded</a:t>
          </a:r>
          <a:r>
            <a:rPr lang="en-GB" sz="2200" b="1" kern="1200" dirty="0" smtClean="0"/>
            <a:t>: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Humanitarian Aid; Actions of a military nature</a:t>
          </a:r>
          <a:endParaRPr lang="en-GB" sz="1800" kern="1200" dirty="0"/>
        </a:p>
      </dsp:txBody>
      <dsp:txXfrm>
        <a:off x="831985" y="2586406"/>
        <a:ext cx="7964290" cy="1292977"/>
      </dsp:txXfrm>
    </dsp:sp>
    <dsp:sp modelId="{5866194E-E64B-425E-A1C8-CFE07C4ACFDB}">
      <dsp:nvSpPr>
        <dsp:cNvPr id="0" name=""/>
        <dsp:cNvSpPr/>
      </dsp:nvSpPr>
      <dsp:spPr>
        <a:xfrm>
          <a:off x="23874" y="2424784"/>
          <a:ext cx="1616221" cy="161622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80000"/>
              <a:hueOff val="258328"/>
              <a:satOff val="16103"/>
              <a:lumOff val="2146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88ADF9-AE27-47D8-AFA0-ED79745E550B}">
      <dsp:nvSpPr>
        <dsp:cNvPr id="0" name=""/>
        <dsp:cNvSpPr/>
      </dsp:nvSpPr>
      <dsp:spPr>
        <a:xfrm>
          <a:off x="-5523956" y="-845847"/>
          <a:ext cx="6578020" cy="6578020"/>
        </a:xfrm>
        <a:prstGeom prst="blockArc">
          <a:avLst>
            <a:gd name="adj1" fmla="val 18900000"/>
            <a:gd name="adj2" fmla="val 2700000"/>
            <a:gd name="adj3" fmla="val 328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5697C6-AB69-4E93-9976-52C0B68A172F}">
      <dsp:nvSpPr>
        <dsp:cNvPr id="0" name=""/>
        <dsp:cNvSpPr/>
      </dsp:nvSpPr>
      <dsp:spPr>
        <a:xfrm>
          <a:off x="678221" y="488632"/>
          <a:ext cx="7690321" cy="97726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75704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err="1" smtClean="0"/>
            <a:t>Political</a:t>
          </a:r>
          <a:r>
            <a:rPr lang="es-ES_tradnl" sz="2400" b="1" kern="1200" smtClean="0"/>
            <a:t> appropriateness</a:t>
          </a:r>
          <a:r>
            <a:rPr lang="es-ES_tradnl" sz="2400" kern="1200" smtClean="0"/>
            <a:t> </a:t>
          </a:r>
          <a:r>
            <a:rPr lang="es-ES_tradnl" sz="2400" kern="1200" dirty="0" smtClean="0"/>
            <a:t>(</a:t>
          </a:r>
          <a:r>
            <a:rPr lang="es-ES_tradnl" sz="2400" kern="1200" dirty="0" err="1" smtClean="0"/>
            <a:t>Political</a:t>
          </a:r>
          <a:r>
            <a:rPr lang="es-ES_tradnl" sz="2400" kern="1200" dirty="0" smtClean="0"/>
            <a:t> </a:t>
          </a:r>
          <a:r>
            <a:rPr lang="es-ES_tradnl" sz="2400" kern="1200" dirty="0" err="1" smtClean="0"/>
            <a:t>priority</a:t>
          </a:r>
          <a:r>
            <a:rPr lang="es-ES_tradnl" sz="2400" kern="1200" dirty="0" smtClean="0"/>
            <a:t> </a:t>
          </a:r>
          <a:r>
            <a:rPr lang="es-ES_tradnl" sz="2400" kern="1200" dirty="0" err="1" smtClean="0"/>
            <a:t>for</a:t>
          </a:r>
          <a:r>
            <a:rPr lang="es-ES_tradnl" sz="2400" kern="1200" dirty="0" smtClean="0"/>
            <a:t> EU </a:t>
          </a:r>
          <a:r>
            <a:rPr lang="es-ES_tradnl" sz="2400" kern="1200" dirty="0" err="1" smtClean="0"/>
            <a:t>to</a:t>
          </a:r>
          <a:r>
            <a:rPr lang="es-ES_tradnl" sz="2400" kern="1200" dirty="0" smtClean="0"/>
            <a:t> </a:t>
          </a:r>
          <a:r>
            <a:rPr lang="es-ES_tradnl" sz="2400" kern="1200" dirty="0" err="1" smtClean="0"/>
            <a:t>intervene</a:t>
          </a:r>
          <a:r>
            <a:rPr lang="es-ES_tradnl" sz="2400" kern="1200" dirty="0" smtClean="0"/>
            <a:t>)</a:t>
          </a:r>
          <a:endParaRPr lang="en-GB" sz="2400" kern="1200" dirty="0"/>
        </a:p>
      </dsp:txBody>
      <dsp:txXfrm>
        <a:off x="678221" y="488632"/>
        <a:ext cx="7690321" cy="977265"/>
      </dsp:txXfrm>
    </dsp:sp>
    <dsp:sp modelId="{B2684B28-71A3-491D-94DA-2648BB920112}">
      <dsp:nvSpPr>
        <dsp:cNvPr id="0" name=""/>
        <dsp:cNvSpPr/>
      </dsp:nvSpPr>
      <dsp:spPr>
        <a:xfrm>
          <a:off x="67431" y="366474"/>
          <a:ext cx="1221581" cy="122158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9A20FEA-72D8-400C-B038-BCD61809AA91}">
      <dsp:nvSpPr>
        <dsp:cNvPr id="0" name=""/>
        <dsp:cNvSpPr/>
      </dsp:nvSpPr>
      <dsp:spPr>
        <a:xfrm>
          <a:off x="1033457" y="1954530"/>
          <a:ext cx="7335085" cy="97726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75704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/>
            <a:t>Eligibility</a:t>
          </a:r>
          <a:r>
            <a:rPr lang="en-GB" sz="2400" kern="1200" baseline="0" dirty="0" smtClean="0"/>
            <a:t> (within legal and thematic scope set out in </a:t>
          </a:r>
          <a:r>
            <a:rPr lang="en-GB" sz="2400" kern="1200" baseline="0" dirty="0" err="1" smtClean="0"/>
            <a:t>IcSP</a:t>
          </a:r>
          <a:r>
            <a:rPr lang="en-GB" sz="2400" kern="1200" baseline="0" dirty="0" smtClean="0"/>
            <a:t> Regulation)</a:t>
          </a:r>
          <a:endParaRPr lang="en-GB" sz="2400" kern="1200" dirty="0"/>
        </a:p>
      </dsp:txBody>
      <dsp:txXfrm>
        <a:off x="1033457" y="1954530"/>
        <a:ext cx="7335085" cy="977265"/>
      </dsp:txXfrm>
    </dsp:sp>
    <dsp:sp modelId="{41E12206-3723-4D4C-8801-BAA2B1A6004A}">
      <dsp:nvSpPr>
        <dsp:cNvPr id="0" name=""/>
        <dsp:cNvSpPr/>
      </dsp:nvSpPr>
      <dsp:spPr>
        <a:xfrm>
          <a:off x="422667" y="1832371"/>
          <a:ext cx="1221581" cy="122158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39AB743-74D1-417B-99EC-78F82C3CDA9D}">
      <dsp:nvSpPr>
        <dsp:cNvPr id="0" name=""/>
        <dsp:cNvSpPr/>
      </dsp:nvSpPr>
      <dsp:spPr>
        <a:xfrm>
          <a:off x="678221" y="3420427"/>
          <a:ext cx="7690321" cy="97726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75704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err="1" smtClean="0"/>
            <a:t>Feasibility</a:t>
          </a:r>
          <a:r>
            <a:rPr lang="es-ES_tradnl" sz="2400" kern="1200" dirty="0" smtClean="0"/>
            <a:t> (</a:t>
          </a:r>
          <a:r>
            <a:rPr lang="es-ES_tradnl" sz="2400" kern="1200" dirty="0" err="1" smtClean="0"/>
            <a:t>suitable</a:t>
          </a:r>
          <a:r>
            <a:rPr lang="es-ES_tradnl" sz="2400" kern="1200" dirty="0" smtClean="0"/>
            <a:t> </a:t>
          </a:r>
          <a:r>
            <a:rPr lang="es-ES_tradnl" sz="2400" kern="1200" dirty="0" err="1" smtClean="0"/>
            <a:t>implementing</a:t>
          </a:r>
          <a:r>
            <a:rPr lang="es-ES_tradnl" sz="2400" kern="1200" dirty="0" smtClean="0"/>
            <a:t> </a:t>
          </a:r>
          <a:r>
            <a:rPr lang="es-ES_tradnl" sz="2400" kern="1200" dirty="0" err="1" smtClean="0"/>
            <a:t>bodies</a:t>
          </a:r>
          <a:r>
            <a:rPr lang="es-ES_tradnl" sz="2400" kern="1200" dirty="0" smtClean="0"/>
            <a:t>; </a:t>
          </a:r>
          <a:r>
            <a:rPr lang="es-ES_tradnl" sz="2400" kern="1200" dirty="0" err="1" smtClean="0"/>
            <a:t>duration</a:t>
          </a:r>
          <a:r>
            <a:rPr lang="es-ES_tradnl" sz="2400" kern="1200" dirty="0" smtClean="0"/>
            <a:t>; </a:t>
          </a:r>
          <a:r>
            <a:rPr lang="es-ES_tradnl" sz="2400" kern="1200" dirty="0" err="1" smtClean="0"/>
            <a:t>continuity</a:t>
          </a:r>
          <a:r>
            <a:rPr lang="es-ES_tradnl" sz="2400" kern="1200" dirty="0" smtClean="0"/>
            <a:t> </a:t>
          </a:r>
          <a:r>
            <a:rPr lang="es-ES_tradnl" sz="2400" kern="1200" dirty="0" err="1" smtClean="0"/>
            <a:t>by</a:t>
          </a:r>
          <a:r>
            <a:rPr lang="es-ES_tradnl" sz="2400" kern="1200" dirty="0" smtClean="0"/>
            <a:t> </a:t>
          </a:r>
          <a:r>
            <a:rPr lang="es-ES_tradnl" sz="2400" kern="1200" dirty="0" err="1" smtClean="0"/>
            <a:t>other</a:t>
          </a:r>
          <a:r>
            <a:rPr lang="es-ES_tradnl" sz="2400" kern="1200" dirty="0" smtClean="0"/>
            <a:t> </a:t>
          </a:r>
          <a:r>
            <a:rPr lang="es-ES_tradnl" sz="2400" kern="1200" dirty="0" err="1" smtClean="0"/>
            <a:t>instruments</a:t>
          </a:r>
          <a:r>
            <a:rPr lang="es-ES_tradnl" sz="2400" kern="1200" dirty="0" smtClean="0"/>
            <a:t>)</a:t>
          </a:r>
          <a:endParaRPr lang="en-GB" sz="2400" kern="1200" dirty="0"/>
        </a:p>
      </dsp:txBody>
      <dsp:txXfrm>
        <a:off x="678221" y="3420427"/>
        <a:ext cx="7690321" cy="977265"/>
      </dsp:txXfrm>
    </dsp:sp>
    <dsp:sp modelId="{00E3E457-0D73-4E2C-96E2-C0F609D64215}">
      <dsp:nvSpPr>
        <dsp:cNvPr id="0" name=""/>
        <dsp:cNvSpPr/>
      </dsp:nvSpPr>
      <dsp:spPr>
        <a:xfrm>
          <a:off x="67431" y="3298269"/>
          <a:ext cx="1221581" cy="122158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3855D53B-04BE-4D9E-B6C1-5609F59B38F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2298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2CADFD01-3CBF-449A-8C17-4B68BB54669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790718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chemeClr val="tx1"/>
                </a:solidFill>
                <a:latin typeface="Times" pitchFamily="18" charset="0"/>
              </a:defRPr>
            </a:lvl1pPr>
            <a:lvl2pPr marL="744431" indent="-286319">
              <a:defRPr sz="2400" i="1">
                <a:solidFill>
                  <a:schemeClr val="tx1"/>
                </a:solidFill>
                <a:latin typeface="Times" pitchFamily="18" charset="0"/>
              </a:defRPr>
            </a:lvl2pPr>
            <a:lvl3pPr marL="1145278" indent="-229056">
              <a:defRPr sz="2400" i="1">
                <a:solidFill>
                  <a:schemeClr val="tx1"/>
                </a:solidFill>
                <a:latin typeface="Times" pitchFamily="18" charset="0"/>
              </a:defRPr>
            </a:lvl3pPr>
            <a:lvl4pPr marL="1603388" indent="-229056">
              <a:defRPr sz="2400" i="1">
                <a:solidFill>
                  <a:schemeClr val="tx1"/>
                </a:solidFill>
                <a:latin typeface="Times" pitchFamily="18" charset="0"/>
              </a:defRPr>
            </a:lvl4pPr>
            <a:lvl5pPr marL="2061499" indent="-229056">
              <a:defRPr sz="2400" i="1">
                <a:solidFill>
                  <a:schemeClr val="tx1"/>
                </a:solidFill>
                <a:latin typeface="Times" pitchFamily="18" charset="0"/>
              </a:defRPr>
            </a:lvl5pPr>
            <a:lvl6pPr marL="2519609" indent="-229056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6pPr>
            <a:lvl7pPr marL="2977718" indent="-229056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7pPr>
            <a:lvl8pPr marL="3435831" indent="-229056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8pPr>
            <a:lvl9pPr marL="3893942" indent="-229056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F12F900E-33DB-4179-9F67-D4032B0603AD}" type="slidenum">
              <a:rPr lang="fr-FR" sz="1200" i="0">
                <a:solidFill>
                  <a:prstClr val="black"/>
                </a:solidFill>
              </a:rPr>
              <a:pPr/>
              <a:t>1</a:t>
            </a:fld>
            <a:endParaRPr lang="fr-FR" sz="1200" i="0">
              <a:solidFill>
                <a:prstClr val="black"/>
              </a:solidFill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E6E369-44A3-42A4-B542-612E16CBB0D5}" type="slidenum">
              <a:rPr lang="fr-FR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675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chemeClr val="tx1"/>
                </a:solidFill>
                <a:latin typeface="Times" pitchFamily="18" charset="0"/>
              </a:defRPr>
            </a:lvl1pPr>
            <a:lvl2pPr marL="744431" indent="-286319">
              <a:defRPr sz="2400" i="1">
                <a:solidFill>
                  <a:schemeClr val="tx1"/>
                </a:solidFill>
                <a:latin typeface="Times" pitchFamily="18" charset="0"/>
              </a:defRPr>
            </a:lvl2pPr>
            <a:lvl3pPr marL="1145278" indent="-229056">
              <a:defRPr sz="2400" i="1">
                <a:solidFill>
                  <a:schemeClr val="tx1"/>
                </a:solidFill>
                <a:latin typeface="Times" pitchFamily="18" charset="0"/>
              </a:defRPr>
            </a:lvl3pPr>
            <a:lvl4pPr marL="1603388" indent="-229056">
              <a:defRPr sz="2400" i="1">
                <a:solidFill>
                  <a:schemeClr val="tx1"/>
                </a:solidFill>
                <a:latin typeface="Times" pitchFamily="18" charset="0"/>
              </a:defRPr>
            </a:lvl4pPr>
            <a:lvl5pPr marL="2061499" indent="-229056">
              <a:defRPr sz="2400" i="1">
                <a:solidFill>
                  <a:schemeClr val="tx1"/>
                </a:solidFill>
                <a:latin typeface="Times" pitchFamily="18" charset="0"/>
              </a:defRPr>
            </a:lvl5pPr>
            <a:lvl6pPr marL="2519609" indent="-229056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6pPr>
            <a:lvl7pPr marL="2977718" indent="-229056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7pPr>
            <a:lvl8pPr marL="3435831" indent="-229056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8pPr>
            <a:lvl9pPr marL="3893942" indent="-229056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9D511D94-40BE-4EDD-A2EB-0E91D864414F}" type="slidenum">
              <a:rPr lang="fr-FR" sz="1200" i="0">
                <a:solidFill>
                  <a:prstClr val="black"/>
                </a:solidFill>
              </a:rPr>
              <a:pPr/>
              <a:t>4</a:t>
            </a:fld>
            <a:endParaRPr lang="fr-FR" sz="1200" i="0">
              <a:solidFill>
                <a:prstClr val="black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9775"/>
            <a:ext cx="4962525" cy="3722688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1" y="4715959"/>
            <a:ext cx="4981575" cy="4468584"/>
          </a:xfrm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i="1">
                <a:solidFill>
                  <a:schemeClr val="tx1"/>
                </a:solidFill>
                <a:latin typeface="Times" pitchFamily="18" charset="0"/>
              </a:defRPr>
            </a:lvl1pPr>
            <a:lvl2pPr marL="744431" indent="-286319">
              <a:defRPr sz="2400" i="1">
                <a:solidFill>
                  <a:schemeClr val="tx1"/>
                </a:solidFill>
                <a:latin typeface="Times" pitchFamily="18" charset="0"/>
              </a:defRPr>
            </a:lvl2pPr>
            <a:lvl3pPr marL="1145278" indent="-229056">
              <a:defRPr sz="2400" i="1">
                <a:solidFill>
                  <a:schemeClr val="tx1"/>
                </a:solidFill>
                <a:latin typeface="Times" pitchFamily="18" charset="0"/>
              </a:defRPr>
            </a:lvl3pPr>
            <a:lvl4pPr marL="1603388" indent="-229056">
              <a:defRPr sz="2400" i="1">
                <a:solidFill>
                  <a:schemeClr val="tx1"/>
                </a:solidFill>
                <a:latin typeface="Times" pitchFamily="18" charset="0"/>
              </a:defRPr>
            </a:lvl4pPr>
            <a:lvl5pPr marL="2061499" indent="-229056">
              <a:defRPr sz="2400" i="1">
                <a:solidFill>
                  <a:schemeClr val="tx1"/>
                </a:solidFill>
                <a:latin typeface="Times" pitchFamily="18" charset="0"/>
              </a:defRPr>
            </a:lvl5pPr>
            <a:lvl6pPr marL="2519609" indent="-229056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6pPr>
            <a:lvl7pPr marL="2977718" indent="-229056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7pPr>
            <a:lvl8pPr marL="3435831" indent="-229056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8pPr>
            <a:lvl9pPr marL="3893942" indent="-229056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E83B8F35-E2F2-4749-B3BA-D05802A0FFC3}" type="slidenum">
              <a:rPr lang="fr-FR" sz="1200" i="0"/>
              <a:pPr/>
              <a:t>5</a:t>
            </a:fld>
            <a:endParaRPr lang="fr-FR" sz="1200" i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E6E369-44A3-42A4-B542-612E16CBB0D5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02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CDD2AA89-4BD6-4510-A50D-1AF0EEACFA54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4ECFA-BFC9-4A97-B1A4-A18E52974B5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59264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22063-18DD-4AE6-BCC4-65F46536791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50482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ctrTitle"/>
          </p:nvPr>
        </p:nvSpPr>
        <p:spPr bwMode="auto">
          <a:xfrm>
            <a:off x="3995738" y="2565400"/>
            <a:ext cx="5040312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11188" y="3716338"/>
            <a:ext cx="8532812" cy="172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1" i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i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i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CC6A9E17-A0DF-43EB-8212-DC2C4734B11A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48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424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6619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120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466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0397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75707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0180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9AB636-C3D6-435C-8B88-1D3BEB96171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779991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32510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5407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5547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4339905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7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8D202-8B1A-45CE-8EA9-EE22999CE83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16132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27A648-9200-458C-B11E-005C8E28796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89935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C273-D730-4F3E-8EAD-E182AE2C340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506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C2FE1-4233-4D00-8AA0-C60BDB1B4F4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81210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DEA2E-3799-4A16-B60D-126F54D5A57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498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E73F23-6BCB-4F2F-82DC-FBC8F704654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28507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1906EB-0FDC-48FA-A0EB-438F994A278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6281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theme" Target="../theme/theme2.xml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1DF4434D-4D31-447F-A583-58C10DA3C9FA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27" name="Picture 55" descr="LOGO CE_Vertical_EN_NEG_quadri_H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4617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008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0080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0080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0080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0080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000080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000080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000080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000080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20000"/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143000" y="1676400"/>
            <a:ext cx="7389813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2363" dir="4557825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GB" sz="3200" b="1" dirty="0">
                <a:solidFill>
                  <a:srgbClr val="FFFFFF"/>
                </a:solidFill>
              </a:rPr>
              <a:t>Service for Foreign Policy Instruments (FPI)</a:t>
            </a:r>
          </a:p>
          <a:p>
            <a:pPr algn="ctr"/>
            <a:endParaRPr lang="en-GB" sz="3200" b="1" dirty="0">
              <a:solidFill>
                <a:srgbClr val="FFFFFF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143000" y="3429000"/>
            <a:ext cx="292417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5B87F2"/>
              </a:buClr>
              <a:buSzPct val="120000"/>
              <a:buFont typeface="Wingdings" pitchFamily="2" charset="2"/>
              <a:buNone/>
            </a:pPr>
            <a:endParaRPr lang="en-GB" sz="2800">
              <a:solidFill>
                <a:srgbClr val="FFFFFF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FFFFF"/>
              </a:buClr>
              <a:buSzPct val="120000"/>
            </a:pPr>
            <a:endParaRPr lang="fr-BE" sz="2400" b="1">
              <a:solidFill>
                <a:srgbClr val="FFFFFF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FFFFF"/>
              </a:buClr>
              <a:buSzPct val="120000"/>
            </a:pPr>
            <a:endParaRPr lang="fr-BE" sz="2400" b="1">
              <a:solidFill>
                <a:srgbClr val="FFFFFF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FFFFF"/>
              </a:buClr>
              <a:buSzPct val="120000"/>
            </a:pPr>
            <a:endParaRPr lang="fr-BE" sz="2400" b="1">
              <a:solidFill>
                <a:srgbClr val="FFFFFF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FFFFF"/>
              </a:buClr>
              <a:buSzPct val="120000"/>
            </a:pPr>
            <a:endParaRPr lang="fr-BE" sz="2400" b="1">
              <a:solidFill>
                <a:srgbClr val="FFFFFF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FFFFF"/>
              </a:buClr>
              <a:buSzPct val="120000"/>
            </a:pPr>
            <a:endParaRPr lang="en-GB" sz="4000">
              <a:solidFill>
                <a:srgbClr val="FFFFFF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533400"/>
            <a:ext cx="9842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395288" y="4941168"/>
            <a:ext cx="3960812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en-GB" sz="1800" i="0" dirty="0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Marc </a:t>
            </a:r>
            <a:r>
              <a:rPr lang="en-GB" sz="1800" i="0" dirty="0" err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Fiedrich</a:t>
            </a:r>
            <a:endParaRPr lang="en-GB" sz="1800" i="0" dirty="0" smtClean="0">
              <a:solidFill>
                <a:srgbClr val="FFFFFF"/>
              </a:solidFill>
              <a:latin typeface="Verdana" pitchFamily="34" charset="0"/>
              <a:cs typeface="Arial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1800" i="0" dirty="0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Head of Sector Crisis Response</a:t>
            </a:r>
            <a:r>
              <a:rPr lang="en-GB" sz="1800" i="0" dirty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/>
            </a:r>
            <a:br>
              <a:rPr lang="en-GB" sz="1800" i="0" dirty="0">
                <a:solidFill>
                  <a:srgbClr val="FFFFFF"/>
                </a:solidFill>
                <a:latin typeface="Verdana" pitchFamily="34" charset="0"/>
                <a:cs typeface="Arial" charset="0"/>
              </a:rPr>
            </a:br>
            <a:r>
              <a:rPr lang="en-GB" sz="1800" i="0" dirty="0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FPI.2</a:t>
            </a:r>
            <a:endParaRPr lang="en-GB" sz="1800" i="0" dirty="0">
              <a:solidFill>
                <a:srgbClr val="FFFFFF"/>
              </a:solidFill>
              <a:latin typeface="Verdana" pitchFamily="34" charset="0"/>
              <a:cs typeface="Arial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1800" b="1" i="0" dirty="0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Fragility, Security and Development in the Context of the EU's external action</a:t>
            </a:r>
          </a:p>
        </p:txBody>
      </p:sp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468313" y="3429000"/>
            <a:ext cx="86756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 i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GB" sz="1800" b="1" dirty="0" smtClean="0">
                <a:solidFill>
                  <a:srgbClr val="FFFFFF"/>
                </a:solidFill>
                <a:latin typeface="Verdana" pitchFamily="34" charset="0"/>
              </a:rPr>
              <a:t>"The EU's Instrument contributing to  Stability and Peace" (IcSP)</a:t>
            </a:r>
            <a:endParaRPr lang="en-GB" sz="18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143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z="3200" b="1" kern="1200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7545" y="3290501"/>
            <a:ext cx="65527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Why a separate instrument for crisis response?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9392"/>
            <a:ext cx="7936185" cy="792088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GB" sz="1800" b="1" dirty="0" smtClean="0">
                <a:solidFill>
                  <a:schemeClr val="bg1"/>
                </a:solidFill>
              </a:rPr>
              <a:t>Instrument contributing to Stability and Peace (</a:t>
            </a:r>
            <a:r>
              <a:rPr lang="en-GB" sz="1800" b="1" dirty="0" err="1" smtClean="0">
                <a:solidFill>
                  <a:schemeClr val="bg1"/>
                </a:solidFill>
              </a:rPr>
              <a:t>IcSP</a:t>
            </a:r>
            <a:r>
              <a:rPr lang="en-GB" sz="1800" b="1" dirty="0" smtClean="0">
                <a:solidFill>
                  <a:schemeClr val="bg1"/>
                </a:solidFill>
              </a:rPr>
              <a:t>)</a:t>
            </a:r>
            <a:br>
              <a:rPr lang="en-GB" sz="1800" b="1" dirty="0" smtClean="0">
                <a:solidFill>
                  <a:schemeClr val="bg1"/>
                </a:solidFill>
              </a:rPr>
            </a:br>
            <a:r>
              <a:rPr lang="en-GB" sz="1800" b="1" dirty="0" smtClean="0">
                <a:solidFill>
                  <a:schemeClr val="bg1"/>
                </a:solidFill>
              </a:rPr>
              <a:t>Objectives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224308" y="1454459"/>
            <a:ext cx="2592288" cy="936104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1600" b="1" dirty="0">
                <a:solidFill>
                  <a:srgbClr val="FFFFFF"/>
                </a:solidFill>
                <a:latin typeface="Verdana"/>
              </a:rPr>
              <a:t>Article 3 </a:t>
            </a:r>
            <a:r>
              <a:rPr lang="en-GB" sz="1600" b="1" dirty="0" err="1">
                <a:solidFill>
                  <a:srgbClr val="FFFFFF"/>
                </a:solidFill>
                <a:latin typeface="Verdana"/>
              </a:rPr>
              <a:t>IcSP</a:t>
            </a:r>
            <a:r>
              <a:rPr lang="en-GB" sz="1600" b="1" dirty="0">
                <a:solidFill>
                  <a:srgbClr val="FFFFFF"/>
                </a:solidFill>
                <a:latin typeface="Verdana"/>
              </a:rPr>
              <a:t> Regulation</a:t>
            </a:r>
          </a:p>
          <a:p>
            <a:pPr algn="ctr" eaLnBrk="0" hangingPunct="0"/>
            <a:r>
              <a:rPr lang="en-GB" sz="1100" b="1" dirty="0">
                <a:solidFill>
                  <a:srgbClr val="FFFFFF"/>
                </a:solidFill>
                <a:latin typeface="Verdana"/>
              </a:rPr>
              <a:t>(at least 70% of budget) 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224308" y="2950687"/>
            <a:ext cx="2592288" cy="936104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1600" b="1" dirty="0">
                <a:solidFill>
                  <a:srgbClr val="FFFFFF"/>
                </a:solidFill>
                <a:latin typeface="Verdana"/>
              </a:rPr>
              <a:t>Article 4 </a:t>
            </a:r>
            <a:r>
              <a:rPr lang="en-GB" sz="1600" b="1" dirty="0" err="1">
                <a:solidFill>
                  <a:srgbClr val="FFFFFF"/>
                </a:solidFill>
                <a:latin typeface="Verdana"/>
              </a:rPr>
              <a:t>IcSP</a:t>
            </a:r>
            <a:endParaRPr lang="en-GB" sz="1600" b="1" dirty="0">
              <a:solidFill>
                <a:srgbClr val="FFFFFF"/>
              </a:solidFill>
              <a:latin typeface="Verdana"/>
            </a:endParaRPr>
          </a:p>
          <a:p>
            <a:pPr algn="ctr" eaLnBrk="0" hangingPunct="0"/>
            <a:r>
              <a:rPr lang="en-GB" sz="1600" b="1" dirty="0">
                <a:solidFill>
                  <a:srgbClr val="FFFFFF"/>
                </a:solidFill>
                <a:latin typeface="Verdana"/>
              </a:rPr>
              <a:t>Regulation</a:t>
            </a:r>
          </a:p>
          <a:p>
            <a:pPr algn="ctr" eaLnBrk="0" hangingPunct="0"/>
            <a:r>
              <a:rPr lang="en-GB" sz="1100" b="1" dirty="0">
                <a:solidFill>
                  <a:srgbClr val="FFFFFF"/>
                </a:solidFill>
                <a:latin typeface="Verdana"/>
              </a:rPr>
              <a:t>(9% of budget)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195242" y="4734634"/>
            <a:ext cx="2592288" cy="936104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1600" b="1" dirty="0">
                <a:solidFill>
                  <a:srgbClr val="FFFFFF"/>
                </a:solidFill>
                <a:latin typeface="Verdana"/>
              </a:rPr>
              <a:t>Article 5 </a:t>
            </a:r>
            <a:r>
              <a:rPr lang="en-GB" sz="1600" b="1" dirty="0" err="1">
                <a:solidFill>
                  <a:srgbClr val="FFFFFF"/>
                </a:solidFill>
                <a:latin typeface="Verdana"/>
              </a:rPr>
              <a:t>IcSP</a:t>
            </a:r>
            <a:r>
              <a:rPr lang="en-GB" sz="1600" b="1" dirty="0">
                <a:solidFill>
                  <a:srgbClr val="FFFFFF"/>
                </a:solidFill>
                <a:latin typeface="Verdana"/>
              </a:rPr>
              <a:t> Regulation</a:t>
            </a:r>
          </a:p>
          <a:p>
            <a:pPr algn="ctr" eaLnBrk="0" hangingPunct="0"/>
            <a:r>
              <a:rPr lang="en-GB" sz="1100" b="1" dirty="0">
                <a:solidFill>
                  <a:srgbClr val="FFFFFF"/>
                </a:solidFill>
                <a:latin typeface="Verdana"/>
              </a:rPr>
              <a:t>(up to 21% of budget)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809480" y="1598475"/>
            <a:ext cx="4931916" cy="7200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GB" sz="1600" b="1" dirty="0">
                <a:solidFill>
                  <a:srgbClr val="000000"/>
                </a:solidFill>
                <a:latin typeface="Verdana"/>
              </a:rPr>
              <a:t>Assistance in response to situations of crisis or emerging crisis to prevent conflicts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2797079" y="3053020"/>
            <a:ext cx="4944316" cy="7314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GB" sz="1600" b="1" dirty="0">
                <a:solidFill>
                  <a:srgbClr val="000000"/>
                </a:solidFill>
                <a:latin typeface="Verdana"/>
              </a:rPr>
              <a:t>Assistance for conflict prevention, peace building and crisis preparedness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2786387" y="4077072"/>
            <a:ext cx="4939382" cy="225122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GB" sz="1600" b="1" dirty="0">
                <a:solidFill>
                  <a:srgbClr val="000000"/>
                </a:solidFill>
                <a:latin typeface="Verdana"/>
              </a:rPr>
              <a:t>Assistance in addressing global and trans-regional threats and emerging crisis: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  <a:latin typeface="Verdana"/>
              </a:rPr>
              <a:t>Threats to law and order, to security and safety of individuals, to critical infrastructure and to public health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  <a:latin typeface="Verdana"/>
              </a:rPr>
              <a:t>Mitigation of and preparedness against risks, whether of an intentional, accidental or natural origin, related to CBRN (</a:t>
            </a:r>
            <a:r>
              <a:rPr lang="en-GB" sz="1000" b="1" i="1" dirty="0">
                <a:solidFill>
                  <a:srgbClr val="000000"/>
                </a:solidFill>
                <a:latin typeface="Verdana"/>
              </a:rPr>
              <a:t>chemical, biological, radiological and nuclear</a:t>
            </a:r>
            <a:r>
              <a:rPr lang="en-GB" b="1" dirty="0">
                <a:solidFill>
                  <a:srgbClr val="000000"/>
                </a:solidFill>
                <a:latin typeface="Verdana"/>
              </a:rPr>
              <a:t>) materials or agents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endParaRPr lang="en-GB" b="1" dirty="0">
              <a:solidFill>
                <a:srgbClr val="000000"/>
              </a:solidFill>
              <a:latin typeface="Verdana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endParaRPr lang="en-GB" sz="1600" b="1" dirty="0">
              <a:solidFill>
                <a:srgbClr val="00000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9477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696987645"/>
              </p:ext>
            </p:extLst>
          </p:nvPr>
        </p:nvGraphicFramePr>
        <p:xfrm>
          <a:off x="323850" y="1600200"/>
          <a:ext cx="882015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-3820" y="-27384"/>
            <a:ext cx="1019244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2363" dir="4557825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lnSpc>
                <a:spcPct val="150000"/>
              </a:lnSpc>
              <a:tabLst>
                <a:tab pos="361950" algn="l"/>
              </a:tabLst>
            </a:pPr>
            <a:r>
              <a:rPr lang="fr-BE" sz="1800" b="1" dirty="0" err="1">
                <a:solidFill>
                  <a:srgbClr val="FFFFFF"/>
                </a:solidFill>
              </a:rPr>
              <a:t>Aid</a:t>
            </a:r>
            <a:r>
              <a:rPr lang="fr-BE" sz="1800" b="1" dirty="0">
                <a:solidFill>
                  <a:srgbClr val="FFFFFF"/>
                </a:solidFill>
              </a:rPr>
              <a:t> </a:t>
            </a:r>
            <a:r>
              <a:rPr lang="fr-BE" sz="1800" b="1" dirty="0" err="1">
                <a:solidFill>
                  <a:srgbClr val="FFFFFF"/>
                </a:solidFill>
              </a:rPr>
              <a:t>under</a:t>
            </a:r>
            <a:r>
              <a:rPr lang="fr-BE" sz="1800" b="1" dirty="0">
                <a:solidFill>
                  <a:srgbClr val="FFFFFF"/>
                </a:solidFill>
              </a:rPr>
              <a:t> the Instrument </a:t>
            </a:r>
            <a:r>
              <a:rPr lang="fr-BE" sz="1800" b="1" dirty="0" err="1">
                <a:solidFill>
                  <a:srgbClr val="FFFFFF"/>
                </a:solidFill>
              </a:rPr>
              <a:t>contributing</a:t>
            </a:r>
            <a:r>
              <a:rPr lang="fr-BE" sz="1800" b="1" dirty="0">
                <a:solidFill>
                  <a:srgbClr val="FFFFFF"/>
                </a:solidFill>
              </a:rPr>
              <a:t> to </a:t>
            </a:r>
            <a:r>
              <a:rPr lang="fr-BE" sz="1800" b="1" dirty="0" err="1">
                <a:solidFill>
                  <a:srgbClr val="FFFFFF"/>
                </a:solidFill>
              </a:rPr>
              <a:t>Stability</a:t>
            </a:r>
            <a:r>
              <a:rPr lang="fr-BE" sz="1800" b="1" dirty="0">
                <a:solidFill>
                  <a:srgbClr val="FFFFFF"/>
                </a:solidFill>
              </a:rPr>
              <a:t> and </a:t>
            </a:r>
            <a:r>
              <a:rPr lang="fr-BE" sz="1800" b="1" dirty="0" err="1">
                <a:solidFill>
                  <a:srgbClr val="FFFFFF"/>
                </a:solidFill>
              </a:rPr>
              <a:t>Peace</a:t>
            </a:r>
            <a:endParaRPr lang="en-US" sz="4000" dirty="0">
              <a:solidFill>
                <a:srgbClr val="0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859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56458821"/>
              </p:ext>
            </p:extLst>
          </p:nvPr>
        </p:nvGraphicFramePr>
        <p:xfrm>
          <a:off x="468313" y="1484313"/>
          <a:ext cx="8435975" cy="4886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0" y="333375"/>
            <a:ext cx="7666038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2363" dir="4557825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tabLst>
                <a:tab pos="361950" algn="l"/>
              </a:tabLst>
            </a:pPr>
            <a:r>
              <a:rPr lang="fr-BE" sz="1800" b="1" i="0" dirty="0" err="1" smtClean="0">
                <a:solidFill>
                  <a:schemeClr val="bg1"/>
                </a:solidFill>
                <a:latin typeface="Verdana" pitchFamily="34" charset="0"/>
              </a:rPr>
              <a:t>Criteria</a:t>
            </a:r>
            <a:r>
              <a:rPr lang="fr-BE" sz="1800" b="1" i="0" dirty="0" smtClean="0">
                <a:solidFill>
                  <a:schemeClr val="bg1"/>
                </a:solidFill>
                <a:latin typeface="Verdana" pitchFamily="34" charset="0"/>
              </a:rPr>
              <a:t> for </a:t>
            </a:r>
            <a:r>
              <a:rPr lang="fr-BE" sz="1800" b="1" i="0" dirty="0" err="1" smtClean="0">
                <a:solidFill>
                  <a:schemeClr val="bg1"/>
                </a:solidFill>
                <a:latin typeface="Verdana" pitchFamily="34" charset="0"/>
              </a:rPr>
              <a:t>using</a:t>
            </a:r>
            <a:r>
              <a:rPr lang="fr-BE" sz="1800" b="1" i="0" dirty="0" smtClean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fr-BE" sz="1800" b="1" i="0" dirty="0" err="1" smtClean="0">
                <a:solidFill>
                  <a:schemeClr val="bg1"/>
                </a:solidFill>
                <a:latin typeface="Verdana" pitchFamily="34" charset="0"/>
              </a:rPr>
              <a:t>IcSP</a:t>
            </a:r>
            <a:endParaRPr lang="en-US" sz="4400" i="0" dirty="0">
              <a:solidFill>
                <a:srgbClr val="00008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785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9392"/>
            <a:ext cx="8229600" cy="792088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GB" sz="1800" b="1" dirty="0" smtClean="0">
                <a:solidFill>
                  <a:schemeClr val="bg1"/>
                </a:solidFill>
              </a:rPr>
              <a:t>Flowchart on how to identify and prepare </a:t>
            </a:r>
            <a:r>
              <a:rPr lang="en-GB" sz="1800" b="1" dirty="0" err="1" smtClean="0">
                <a:solidFill>
                  <a:schemeClr val="bg1"/>
                </a:solidFill>
              </a:rPr>
              <a:t>IcSP</a:t>
            </a:r>
            <a:r>
              <a:rPr lang="en-GB" sz="1800" b="1" dirty="0" smtClean="0">
                <a:solidFill>
                  <a:schemeClr val="bg1"/>
                </a:solidFill>
              </a:rPr>
              <a:t> interventions </a:t>
            </a:r>
            <a:r>
              <a:rPr lang="en-GB" sz="1600" b="1" dirty="0" smtClean="0">
                <a:solidFill>
                  <a:schemeClr val="bg1"/>
                </a:solidFill>
              </a:rPr>
              <a:t>(Article 3)</a:t>
            </a:r>
            <a:endParaRPr lang="en-GB" sz="1800" b="1" dirty="0">
              <a:solidFill>
                <a:srgbClr val="FF0000"/>
              </a:solidFill>
            </a:endParaRPr>
          </a:p>
        </p:txBody>
      </p:sp>
      <p:sp>
        <p:nvSpPr>
          <p:cNvPr id="3" name="Round Same Side Corner Rectangle 2"/>
          <p:cNvSpPr/>
          <p:nvPr/>
        </p:nvSpPr>
        <p:spPr bwMode="auto">
          <a:xfrm>
            <a:off x="3777546" y="2373493"/>
            <a:ext cx="1584176" cy="681583"/>
          </a:xfrm>
          <a:prstGeom prst="round2Same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HR/VP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1196752"/>
            <a:ext cx="74888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+mj-lt"/>
              </a:rPr>
              <a:t>"</a:t>
            </a:r>
            <a:r>
              <a:rPr lang="en-GB" sz="1400" dirty="0" smtClean="0">
                <a:latin typeface="+mj-lt"/>
              </a:rPr>
              <a:t>The </a:t>
            </a:r>
            <a:r>
              <a:rPr lang="en-GB" sz="1400" dirty="0">
                <a:latin typeface="+mj-lt"/>
              </a:rPr>
              <a:t>Union shall ensure consistency between the different areas of its </a:t>
            </a:r>
            <a:r>
              <a:rPr lang="en-GB" sz="1400" dirty="0" smtClean="0">
                <a:latin typeface="+mj-lt"/>
              </a:rPr>
              <a:t>external</a:t>
            </a:r>
          </a:p>
          <a:p>
            <a:pPr algn="ctr"/>
            <a:r>
              <a:rPr lang="en-GB" sz="1400" dirty="0" smtClean="0">
                <a:latin typeface="+mj-lt"/>
              </a:rPr>
              <a:t>action </a:t>
            </a:r>
            <a:r>
              <a:rPr lang="en-GB" sz="1400" dirty="0">
                <a:latin typeface="+mj-lt"/>
              </a:rPr>
              <a:t>and </a:t>
            </a:r>
            <a:r>
              <a:rPr lang="en-GB" sz="1400" dirty="0" smtClean="0">
                <a:latin typeface="+mj-lt"/>
              </a:rPr>
              <a:t>between these </a:t>
            </a:r>
            <a:r>
              <a:rPr lang="en-GB" sz="1400" dirty="0">
                <a:latin typeface="+mj-lt"/>
              </a:rPr>
              <a:t>and its other policies. The Council and </a:t>
            </a:r>
            <a:r>
              <a:rPr lang="en-GB" sz="1400" dirty="0" smtClean="0">
                <a:latin typeface="+mj-lt"/>
              </a:rPr>
              <a:t>the Commission</a:t>
            </a:r>
            <a:r>
              <a:rPr lang="en-GB" sz="1400" dirty="0">
                <a:latin typeface="+mj-lt"/>
              </a:rPr>
              <a:t>, assisted by the High Representative </a:t>
            </a:r>
            <a:r>
              <a:rPr lang="en-GB" sz="1400" dirty="0" smtClean="0">
                <a:latin typeface="+mj-lt"/>
              </a:rPr>
              <a:t>of the </a:t>
            </a:r>
            <a:r>
              <a:rPr lang="en-GB" sz="1400" dirty="0">
                <a:latin typeface="+mj-lt"/>
              </a:rPr>
              <a:t>Union for Foreign Affairs and Security Policy, shall ensure that consistency and shall cooperate </a:t>
            </a:r>
            <a:r>
              <a:rPr lang="en-GB" sz="1400" dirty="0" smtClean="0">
                <a:latin typeface="+mj-lt"/>
              </a:rPr>
              <a:t>to that effect</a:t>
            </a:r>
            <a:r>
              <a:rPr lang="en-GB" sz="1200" dirty="0" smtClean="0">
                <a:latin typeface="+mj-lt"/>
              </a:rPr>
              <a:t>" </a:t>
            </a:r>
            <a:r>
              <a:rPr lang="en-GB" sz="1200" i="0" dirty="0" smtClean="0">
                <a:latin typeface="+mj-lt"/>
              </a:rPr>
              <a:t>(</a:t>
            </a:r>
            <a:r>
              <a:rPr lang="en-GB" sz="1200" b="1" i="0" u="sng" dirty="0" smtClean="0">
                <a:latin typeface="+mj-lt"/>
              </a:rPr>
              <a:t>Article 21 TEU</a:t>
            </a:r>
            <a:r>
              <a:rPr lang="en-GB" sz="1200" i="0" dirty="0" smtClean="0">
                <a:latin typeface="+mj-lt"/>
              </a:rPr>
              <a:t>)</a:t>
            </a:r>
            <a:endParaRPr lang="en-GB" sz="1200" dirty="0">
              <a:latin typeface="+mj-lt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345498" y="3076036"/>
            <a:ext cx="2520280" cy="576064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b="1" i="0" dirty="0" smtClean="0">
                <a:solidFill>
                  <a:schemeClr val="bg1"/>
                </a:solidFill>
                <a:latin typeface="+mj-lt"/>
              </a:rPr>
              <a:t>SG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000" b="1" i="0" dirty="0" smtClean="0">
                <a:solidFill>
                  <a:schemeClr val="bg1"/>
                </a:solidFill>
                <a:latin typeface="+mj-lt"/>
              </a:rPr>
              <a:t>Secretary General</a:t>
            </a: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6" name="Up-Down Arrow 5"/>
          <p:cNvSpPr/>
          <p:nvPr/>
        </p:nvSpPr>
        <p:spPr bwMode="auto">
          <a:xfrm>
            <a:off x="4361994" y="3599474"/>
            <a:ext cx="432048" cy="792088"/>
          </a:xfrm>
          <a:prstGeom prst="upDownArrow">
            <a:avLst/>
          </a:prstGeom>
          <a:solidFill>
            <a:srgbClr val="9DB7F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348988" y="4391562"/>
            <a:ext cx="2520280" cy="1080120"/>
          </a:xfrm>
          <a:prstGeom prst="ellipse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b="1" i="0" dirty="0" smtClean="0">
                <a:solidFill>
                  <a:schemeClr val="bg1"/>
                </a:solidFill>
                <a:latin typeface="+mj-lt"/>
              </a:rPr>
              <a:t>EEAS/FPI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60804" y="3599474"/>
            <a:ext cx="2353580" cy="772877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b="1" i="0" dirty="0" smtClean="0">
                <a:solidFill>
                  <a:schemeClr val="bg1"/>
                </a:solidFill>
                <a:latin typeface="+mj-lt"/>
              </a:rPr>
              <a:t>Other Commission Services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6581641" y="4867485"/>
            <a:ext cx="2383971" cy="864096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Stakeholders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UN, Regional Organizations,</a:t>
            </a:r>
            <a:r>
              <a:rPr kumimoji="0" lang="en-GB" sz="140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 CSOs</a:t>
            </a:r>
            <a:endParaRPr kumimoji="0" lang="en-GB" sz="1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369610" y="4867485"/>
            <a:ext cx="2353580" cy="864096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Delegations</a:t>
            </a:r>
          </a:p>
        </p:txBody>
      </p:sp>
      <p:sp>
        <p:nvSpPr>
          <p:cNvPr id="15" name="Up-Down Arrow 14"/>
          <p:cNvSpPr/>
          <p:nvPr/>
        </p:nvSpPr>
        <p:spPr bwMode="auto">
          <a:xfrm rot="14594108">
            <a:off x="2881506" y="4933966"/>
            <a:ext cx="432048" cy="792088"/>
          </a:xfrm>
          <a:prstGeom prst="upDownArrow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6" name="Up-Down Arrow 15"/>
          <p:cNvSpPr/>
          <p:nvPr/>
        </p:nvSpPr>
        <p:spPr bwMode="auto">
          <a:xfrm rot="6955746">
            <a:off x="5957167" y="4922087"/>
            <a:ext cx="432048" cy="792088"/>
          </a:xfrm>
          <a:prstGeom prst="upDownArrow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360803" y="6127624"/>
            <a:ext cx="2285831" cy="613743"/>
          </a:xfrm>
          <a:prstGeom prst="ellipse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HoMs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4" name="Up-Down Arrow 13"/>
          <p:cNvSpPr/>
          <p:nvPr/>
        </p:nvSpPr>
        <p:spPr bwMode="auto">
          <a:xfrm>
            <a:off x="1043608" y="5731581"/>
            <a:ext cx="202506" cy="396044"/>
          </a:xfrm>
          <a:prstGeom prst="upDownArrow">
            <a:avLst/>
          </a:prstGeom>
          <a:solidFill>
            <a:srgbClr val="9DB7F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68416" y="3599474"/>
            <a:ext cx="19583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0" dirty="0" smtClean="0">
                <a:latin typeface="+mj-lt"/>
              </a:rPr>
              <a:t>Political endorsement</a:t>
            </a:r>
            <a:endParaRPr lang="en-GB" sz="1200" i="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61746" y="5685582"/>
            <a:ext cx="1893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0" dirty="0" smtClean="0">
                <a:latin typeface="+mj-lt"/>
              </a:rPr>
              <a:t>Early warning system</a:t>
            </a:r>
            <a:endParaRPr lang="en-GB" sz="1200" i="0" dirty="0">
              <a:latin typeface="+mj-lt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6581641" y="3553864"/>
            <a:ext cx="2383971" cy="864096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EU Member States</a:t>
            </a:r>
            <a:endParaRPr kumimoji="0" lang="en-GB" sz="1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20" name="Up-Down Arrow 19"/>
          <p:cNvSpPr/>
          <p:nvPr/>
        </p:nvSpPr>
        <p:spPr bwMode="auto">
          <a:xfrm rot="18161774">
            <a:off x="2984018" y="3805217"/>
            <a:ext cx="360040" cy="994673"/>
          </a:xfrm>
          <a:prstGeom prst="upDownArrow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1" name="Up-Down Arrow 20"/>
          <p:cNvSpPr/>
          <p:nvPr/>
        </p:nvSpPr>
        <p:spPr bwMode="auto">
          <a:xfrm rot="3373967">
            <a:off x="5933232" y="3805218"/>
            <a:ext cx="360040" cy="994673"/>
          </a:xfrm>
          <a:prstGeom prst="upDownArrow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22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899592" y="3105835"/>
            <a:ext cx="74168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/>
              <a:t>How is an </a:t>
            </a:r>
            <a:r>
              <a:rPr lang="en-GB" sz="3200" dirty="0"/>
              <a:t>IcSP crisis response action </a:t>
            </a:r>
            <a:r>
              <a:rPr lang="en-GB" sz="3200" dirty="0" smtClean="0"/>
              <a:t>different </a:t>
            </a:r>
            <a:r>
              <a:rPr lang="en-GB" sz="3200" dirty="0"/>
              <a:t>from a humanitarian or development action?</a:t>
            </a:r>
          </a:p>
        </p:txBody>
      </p:sp>
    </p:spTree>
    <p:extLst>
      <p:ext uri="{BB962C8B-B14F-4D97-AF65-F5344CB8AC3E}">
        <p14:creationId xmlns:p14="http://schemas.microsoft.com/office/powerpoint/2010/main" val="775920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1">
  <a:themeElements>
    <a:clrScheme name="Presentation1 3">
      <a:dk1>
        <a:srgbClr val="000000"/>
      </a:dk1>
      <a:lt1>
        <a:srgbClr val="FFFFFF"/>
      </a:lt1>
      <a:dk2>
        <a:srgbClr val="FFFFFF"/>
      </a:dk2>
      <a:lt2>
        <a:srgbClr val="000000"/>
      </a:lt2>
      <a:accent1>
        <a:srgbClr val="5B87F2"/>
      </a:accent1>
      <a:accent2>
        <a:srgbClr val="555555"/>
      </a:accent2>
      <a:accent3>
        <a:srgbClr val="FFFFFF"/>
      </a:accent3>
      <a:accent4>
        <a:srgbClr val="000000"/>
      </a:accent4>
      <a:accent5>
        <a:srgbClr val="B5C3F7"/>
      </a:accent5>
      <a:accent6>
        <a:srgbClr val="4C4C4C"/>
      </a:accent6>
      <a:hlink>
        <a:srgbClr val="5DA31E"/>
      </a:hlink>
      <a:folHlink>
        <a:srgbClr val="BAD41A"/>
      </a:folHlink>
    </a:clrScheme>
    <a:fontScheme name="Presentation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Presentation1 1">
        <a:dk1>
          <a:srgbClr val="000000"/>
        </a:dk1>
        <a:lt1>
          <a:srgbClr val="FFFFFF"/>
        </a:lt1>
        <a:dk2>
          <a:srgbClr val="003366"/>
        </a:dk2>
        <a:lt2>
          <a:srgbClr val="AAAAAA"/>
        </a:lt2>
        <a:accent1>
          <a:srgbClr val="EEEEEE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F5F5F5"/>
        </a:accent5>
        <a:accent6>
          <a:srgbClr val="002D5C"/>
        </a:accent6>
        <a:hlink>
          <a:srgbClr val="5B87F2"/>
        </a:hlink>
        <a:folHlink>
          <a:srgbClr val="ED181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2">
        <a:dk1>
          <a:srgbClr val="000000"/>
        </a:dk1>
        <a:lt1>
          <a:srgbClr val="FFFFFF"/>
        </a:lt1>
        <a:dk2>
          <a:srgbClr val="FFFFFF"/>
        </a:dk2>
        <a:lt2>
          <a:srgbClr val="888888"/>
        </a:lt2>
        <a:accent1>
          <a:srgbClr val="BAD41A"/>
        </a:accent1>
        <a:accent2>
          <a:srgbClr val="8154D1"/>
        </a:accent2>
        <a:accent3>
          <a:srgbClr val="FFFFFF"/>
        </a:accent3>
        <a:accent4>
          <a:srgbClr val="000000"/>
        </a:accent4>
        <a:accent5>
          <a:srgbClr val="D9E6AB"/>
        </a:accent5>
        <a:accent6>
          <a:srgbClr val="744BBD"/>
        </a:accent6>
        <a:hlink>
          <a:srgbClr val="5DA31E"/>
        </a:hlink>
        <a:folHlink>
          <a:srgbClr val="FFCC1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3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5B87F2"/>
        </a:accent1>
        <a:accent2>
          <a:srgbClr val="555555"/>
        </a:accent2>
        <a:accent3>
          <a:srgbClr val="FFFFFF"/>
        </a:accent3>
        <a:accent4>
          <a:srgbClr val="000000"/>
        </a:accent4>
        <a:accent5>
          <a:srgbClr val="B5C3F7"/>
        </a:accent5>
        <a:accent6>
          <a:srgbClr val="4C4C4C"/>
        </a:accent6>
        <a:hlink>
          <a:srgbClr val="5DA31E"/>
        </a:hlink>
        <a:folHlink>
          <a:srgbClr val="BAD41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4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FFA8A8"/>
        </a:accent1>
        <a:accent2>
          <a:srgbClr val="FFCC18"/>
        </a:accent2>
        <a:accent3>
          <a:srgbClr val="FFFFFF"/>
        </a:accent3>
        <a:accent4>
          <a:srgbClr val="000000"/>
        </a:accent4>
        <a:accent5>
          <a:srgbClr val="FFD1D1"/>
        </a:accent5>
        <a:accent6>
          <a:srgbClr val="E7B915"/>
        </a:accent6>
        <a:hlink>
          <a:srgbClr val="6876E7"/>
        </a:hlink>
        <a:folHlink>
          <a:srgbClr val="ED181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5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E6E658"/>
        </a:accent1>
        <a:accent2>
          <a:srgbClr val="8CBC1C"/>
        </a:accent2>
        <a:accent3>
          <a:srgbClr val="FFFFFF"/>
        </a:accent3>
        <a:accent4>
          <a:srgbClr val="000000"/>
        </a:accent4>
        <a:accent5>
          <a:srgbClr val="F0F0B4"/>
        </a:accent5>
        <a:accent6>
          <a:srgbClr val="7EAA18"/>
        </a:accent6>
        <a:hlink>
          <a:srgbClr val="6876E7"/>
        </a:hlink>
        <a:folHlink>
          <a:srgbClr val="5FBD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6">
        <a:dk1>
          <a:srgbClr val="000000"/>
        </a:dk1>
        <a:lt1>
          <a:srgbClr val="FFFFFF"/>
        </a:lt1>
        <a:dk2>
          <a:srgbClr val="EBE3F8"/>
        </a:dk2>
        <a:lt2>
          <a:srgbClr val="000000"/>
        </a:lt2>
        <a:accent1>
          <a:srgbClr val="5918BB"/>
        </a:accent1>
        <a:accent2>
          <a:srgbClr val="8154D1"/>
        </a:accent2>
        <a:accent3>
          <a:srgbClr val="FFFFFF"/>
        </a:accent3>
        <a:accent4>
          <a:srgbClr val="000000"/>
        </a:accent4>
        <a:accent5>
          <a:srgbClr val="B5ABDA"/>
        </a:accent5>
        <a:accent6>
          <a:srgbClr val="744BBD"/>
        </a:accent6>
        <a:hlink>
          <a:srgbClr val="DC54AD"/>
        </a:hlink>
        <a:folHlink>
          <a:srgbClr val="BAD41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7">
        <a:dk1>
          <a:srgbClr val="000000"/>
        </a:dk1>
        <a:lt1>
          <a:srgbClr val="FFFFFF"/>
        </a:lt1>
        <a:dk2>
          <a:srgbClr val="EBE3F8"/>
        </a:dk2>
        <a:lt2>
          <a:srgbClr val="000000"/>
        </a:lt2>
        <a:accent1>
          <a:srgbClr val="FF7518"/>
        </a:accent1>
        <a:accent2>
          <a:srgbClr val="888888"/>
        </a:accent2>
        <a:accent3>
          <a:srgbClr val="FFFFFF"/>
        </a:accent3>
        <a:accent4>
          <a:srgbClr val="000000"/>
        </a:accent4>
        <a:accent5>
          <a:srgbClr val="FFBDAB"/>
        </a:accent5>
        <a:accent6>
          <a:srgbClr val="7B7B7B"/>
        </a:accent6>
        <a:hlink>
          <a:srgbClr val="8CBC1C"/>
        </a:hlink>
        <a:folHlink>
          <a:srgbClr val="FFCC1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40</TotalTime>
  <Words>381</Words>
  <Application>Microsoft Macintosh PowerPoint</Application>
  <PresentationFormat>On-screen Show (4:3)</PresentationFormat>
  <Paragraphs>54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blank</vt:lpstr>
      <vt:lpstr>Presentation1</vt:lpstr>
      <vt:lpstr>PowerPoint Presentation</vt:lpstr>
      <vt:lpstr>PowerPoint Presentation</vt:lpstr>
      <vt:lpstr>Instrument contributing to Stability and Peace (IcSP) Objectives</vt:lpstr>
      <vt:lpstr>PowerPoint Presentation</vt:lpstr>
      <vt:lpstr>PowerPoint Presentation</vt:lpstr>
      <vt:lpstr>Flowchart on how to identify and prepare IcSP interventions (Article 3)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FIEDRICH Marc (FPI)</dc:creator>
  <cp:lastModifiedBy>Ralf Otto</cp:lastModifiedBy>
  <cp:revision>5</cp:revision>
  <dcterms:created xsi:type="dcterms:W3CDTF">2015-05-13T16:59:32Z</dcterms:created>
  <dcterms:modified xsi:type="dcterms:W3CDTF">2015-05-14T14:38:58Z</dcterms:modified>
</cp:coreProperties>
</file>